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47"/>
  </p:notesMasterIdLst>
  <p:sldIdLst>
    <p:sldId id="256" r:id="rId2"/>
    <p:sldId id="274" r:id="rId3"/>
    <p:sldId id="303" r:id="rId4"/>
    <p:sldId id="290" r:id="rId5"/>
    <p:sldId id="257" r:id="rId6"/>
    <p:sldId id="266" r:id="rId7"/>
    <p:sldId id="265" r:id="rId8"/>
    <p:sldId id="267" r:id="rId9"/>
    <p:sldId id="264" r:id="rId10"/>
    <p:sldId id="310" r:id="rId11"/>
    <p:sldId id="311" r:id="rId12"/>
    <p:sldId id="269" r:id="rId13"/>
    <p:sldId id="301" r:id="rId14"/>
    <p:sldId id="302" r:id="rId15"/>
    <p:sldId id="259" r:id="rId16"/>
    <p:sldId id="262" r:id="rId17"/>
    <p:sldId id="263" r:id="rId18"/>
    <p:sldId id="285" r:id="rId19"/>
    <p:sldId id="286" r:id="rId20"/>
    <p:sldId id="287" r:id="rId21"/>
    <p:sldId id="288" r:id="rId22"/>
    <p:sldId id="308" r:id="rId23"/>
    <p:sldId id="261" r:id="rId24"/>
    <p:sldId id="277" r:id="rId25"/>
    <p:sldId id="283" r:id="rId26"/>
    <p:sldId id="284" r:id="rId27"/>
    <p:sldId id="289" r:id="rId28"/>
    <p:sldId id="279" r:id="rId29"/>
    <p:sldId id="280" r:id="rId30"/>
    <p:sldId id="281" r:id="rId31"/>
    <p:sldId id="273" r:id="rId32"/>
    <p:sldId id="272" r:id="rId33"/>
    <p:sldId id="291" r:id="rId34"/>
    <p:sldId id="299" r:id="rId35"/>
    <p:sldId id="292" r:id="rId36"/>
    <p:sldId id="300" r:id="rId37"/>
    <p:sldId id="294" r:id="rId38"/>
    <p:sldId id="293" r:id="rId39"/>
    <p:sldId id="305" r:id="rId40"/>
    <p:sldId id="295" r:id="rId41"/>
    <p:sldId id="304" r:id="rId42"/>
    <p:sldId id="276" r:id="rId43"/>
    <p:sldId id="271" r:id="rId44"/>
    <p:sldId id="296" r:id="rId45"/>
    <p:sldId id="306" r:id="rId4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snapVertSplitter="1" vertBarState="minimized" horzBarState="maximized">
    <p:restoredLeft sz="15569" autoAdjust="0"/>
    <p:restoredTop sz="94660"/>
  </p:normalViewPr>
  <p:slideViewPr>
    <p:cSldViewPr>
      <p:cViewPr>
        <p:scale>
          <a:sx n="99" d="100"/>
          <a:sy n="99" d="100"/>
        </p:scale>
        <p:origin x="-1690" y="101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745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AC47D9-A62D-4378-88D4-D15FC417C64A}" type="datetimeFigureOut">
              <a:rPr lang="en-US" smtClean="0"/>
              <a:t>6/22/2017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6E9C7E-9ED8-4F63-8F07-2B7D635B3D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05002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err="1" smtClean="0">
                <a:solidFill>
                  <a:srgbClr val="FFFF00"/>
                </a:solidFill>
              </a:rPr>
              <a:t>Occitania</a:t>
            </a:r>
            <a:r>
              <a:rPr lang="en-US" sz="1200" dirty="0" smtClean="0">
                <a:solidFill>
                  <a:srgbClr val="FFFF00"/>
                </a:solidFill>
              </a:rPr>
              <a:t>, is a cultural region in southern Europe where Occitan was </a:t>
            </a:r>
          </a:p>
          <a:p>
            <a:r>
              <a:rPr lang="en-US" sz="1200" dirty="0" smtClean="0">
                <a:solidFill>
                  <a:srgbClr val="FFFF00"/>
                </a:solidFill>
              </a:rPr>
              <a:t>the principle language.</a:t>
            </a:r>
          </a:p>
          <a:p>
            <a:endParaRPr lang="en-US" dirty="0" smtClean="0"/>
          </a:p>
          <a:p>
            <a:r>
              <a:rPr lang="en-US" sz="1200" dirty="0" smtClean="0">
                <a:solidFill>
                  <a:srgbClr val="FFFF00"/>
                </a:solidFill>
              </a:rPr>
              <a:t>About a half million people out of 16 million in the area </a:t>
            </a:r>
          </a:p>
          <a:p>
            <a:r>
              <a:rPr lang="en-US" sz="1200" dirty="0" smtClean="0">
                <a:solidFill>
                  <a:srgbClr val="FFFF00"/>
                </a:solidFill>
              </a:rPr>
              <a:t>Speak Occitan proficiently.  The Occitan language </a:t>
            </a:r>
          </a:p>
          <a:p>
            <a:r>
              <a:rPr lang="en-US" sz="1200" dirty="0" smtClean="0">
                <a:solidFill>
                  <a:srgbClr val="FFFF00"/>
                </a:solidFill>
              </a:rPr>
              <a:t>has been an official language of Catalonia, Since 2006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6E9C7E-9ED8-4F63-8F07-2B7D635B3D7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1258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6E9C7E-9ED8-4F63-8F07-2B7D635B3D7B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5541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2" cstate="print"/>
          <a:srcRect t="33333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BF441-BE1E-49BC-B9FA-9600C8E442C4}" type="datetimeFigureOut">
              <a:rPr lang="en-US" smtClean="0"/>
              <a:t>6/22/2017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40102E-138B-4B54-ABBE-BED55CB3BB76}" type="slidenum">
              <a:rPr lang="en-US" smtClean="0"/>
              <a:t>‹#›</a:t>
            </a:fld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3886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17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007888"/>
            <a:ext cx="7772400" cy="1470025"/>
          </a:xfrm>
        </p:spPr>
        <p:txBody>
          <a:bodyPr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BF441-BE1E-49BC-B9FA-9600C8E442C4}" type="datetimeFigureOut">
              <a:rPr lang="en-US" smtClean="0"/>
              <a:t>6/22/2017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40102E-138B-4B54-ABBE-BED55CB3BB7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BF441-BE1E-49BC-B9FA-9600C8E442C4}" type="datetimeFigureOut">
              <a:rPr lang="en-US" smtClean="0"/>
              <a:t>6/22/2017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40102E-138B-4B54-ABBE-BED55CB3BB7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BF441-BE1E-49BC-B9FA-9600C8E442C4}" type="datetimeFigureOut">
              <a:rPr lang="en-US" smtClean="0"/>
              <a:t>6/22/2017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40102E-138B-4B54-ABBE-BED55CB3BB76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79248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962525"/>
            <a:ext cx="7885113" cy="1362075"/>
          </a:xfrm>
        </p:spPr>
        <p:txBody>
          <a:bodyPr anchor="t"/>
          <a:lstStyle>
            <a:lvl1pPr algn="l">
              <a:defRPr sz="3200" b="0" i="0" cap="all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3462338"/>
            <a:ext cx="7885113" cy="1500187"/>
          </a:xfrm>
        </p:spPr>
        <p:txBody>
          <a:bodyPr anchor="b">
            <a:normAutofit/>
          </a:bodyPr>
          <a:lstStyle>
            <a:lvl1pPr marL="0" indent="0">
              <a:buNone/>
              <a:defRPr sz="1700" baseline="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BF441-BE1E-49BC-B9FA-9600C8E442C4}" type="datetimeFigureOut">
              <a:rPr lang="en-US" smtClean="0"/>
              <a:t>6/22/2017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40102E-138B-4B54-ABBE-BED55CB3BB7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3733800" cy="4114800"/>
          </a:xfrm>
        </p:spPr>
        <p:txBody>
          <a:bodyPr/>
          <a:lstStyle>
            <a:lvl5pPr>
              <a:defRPr/>
            </a:lvl5pPr>
            <a:lvl6pPr>
              <a:buClr>
                <a:schemeClr val="tx2"/>
              </a:buClr>
              <a:buFont typeface="Arial" pitchFamily="34" charset="0"/>
              <a:buChar char="•"/>
              <a:defRPr/>
            </a:lvl6pPr>
            <a:lvl7pPr>
              <a:buClr>
                <a:schemeClr val="tx2"/>
              </a:buClr>
              <a:buFont typeface="Arial" pitchFamily="34" charset="0"/>
              <a:buChar char="•"/>
              <a:defRPr/>
            </a:lvl7pPr>
            <a:lvl8pPr>
              <a:buClr>
                <a:schemeClr val="tx2"/>
              </a:buClr>
              <a:buFont typeface="Arial" pitchFamily="34" charset="0"/>
              <a:buChar char="•"/>
              <a:defRPr/>
            </a:lvl8pPr>
            <a:lvl9pPr>
              <a:buClr>
                <a:schemeClr val="tx2"/>
              </a:buClr>
              <a:buFont typeface="Arial" pitchFamily="34" charset="0"/>
              <a:buChar char="•"/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1600200"/>
            <a:ext cx="3733800" cy="41148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BF441-BE1E-49BC-B9FA-9600C8E442C4}" type="datetimeFigureOut">
              <a:rPr lang="en-US" smtClean="0"/>
              <a:t>6/22/2017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40102E-138B-4B54-ABBE-BED55CB3BB7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2209800"/>
            <a:ext cx="37338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2209800"/>
            <a:ext cx="37338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199"/>
            <a:ext cx="37338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0" y="1600199"/>
            <a:ext cx="37338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BF441-BE1E-49BC-B9FA-9600C8E442C4}" type="datetimeFigureOut">
              <a:rPr lang="en-US" smtClean="0"/>
              <a:t>6/22/2017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40102E-138B-4B54-ABBE-BED55CB3BB7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BF441-BE1E-49BC-B9FA-9600C8E442C4}" type="datetimeFigureOut">
              <a:rPr lang="en-US" smtClean="0"/>
              <a:t>6/22/2017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40102E-138B-4B54-ABBE-BED55CB3BB7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BF441-BE1E-49BC-B9FA-9600C8E442C4}" type="datetimeFigureOut">
              <a:rPr lang="en-US" smtClean="0"/>
              <a:t>6/22/2017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40102E-138B-4B54-ABBE-BED55CB3BB7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962400" y="1447800"/>
            <a:ext cx="4648200" cy="4267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1447800"/>
            <a:ext cx="29718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2648" y="2547891"/>
            <a:ext cx="2971800" cy="3167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BF441-BE1E-49BC-B9FA-9600C8E442C4}" type="datetimeFigureOut">
              <a:rPr lang="en-US" smtClean="0"/>
              <a:t>6/22/2017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40102E-138B-4B54-ABBE-BED55CB3BB7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orizo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447800"/>
            <a:ext cx="29718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657344" y="1447800"/>
            <a:ext cx="3419856" cy="3474720"/>
          </a:xfrm>
          <a:custGeom>
            <a:avLst/>
            <a:gdLst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74450 w 3419856"/>
              <a:gd name="connsiteY9" fmla="*/ 3429000 h 3429000"/>
              <a:gd name="connsiteX10" fmla="*/ 21806 w 3419856"/>
              <a:gd name="connsiteY10" fmla="*/ 3407194 h 3429000"/>
              <a:gd name="connsiteX11" fmla="*/ 0 w 3419856"/>
              <a:gd name="connsiteY11" fmla="*/ 3354550 h 3429000"/>
              <a:gd name="connsiteX12" fmla="*/ 0 w 3419856"/>
              <a:gd name="connsiteY12" fmla="*/ 74450 h 3429000"/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21806 w 3419856"/>
              <a:gd name="connsiteY9" fmla="*/ 3407194 h 3429000"/>
              <a:gd name="connsiteX10" fmla="*/ 0 w 3419856"/>
              <a:gd name="connsiteY10" fmla="*/ 3354550 h 3429000"/>
              <a:gd name="connsiteX11" fmla="*/ 0 w 3419856"/>
              <a:gd name="connsiteY11" fmla="*/ 74450 h 3429000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8026"/>
              <a:gd name="connsiteY0" fmla="*/ 74450 h 3910007"/>
              <a:gd name="connsiteX1" fmla="*/ 21806 w 3968026"/>
              <a:gd name="connsiteY1" fmla="*/ 21806 h 3910007"/>
              <a:gd name="connsiteX2" fmla="*/ 74450 w 3968026"/>
              <a:gd name="connsiteY2" fmla="*/ 0 h 3910007"/>
              <a:gd name="connsiteX3" fmla="*/ 3345406 w 3968026"/>
              <a:gd name="connsiteY3" fmla="*/ 0 h 3910007"/>
              <a:gd name="connsiteX4" fmla="*/ 3398050 w 3968026"/>
              <a:gd name="connsiteY4" fmla="*/ 21806 h 3910007"/>
              <a:gd name="connsiteX5" fmla="*/ 3419856 w 3968026"/>
              <a:gd name="connsiteY5" fmla="*/ 74450 h 3910007"/>
              <a:gd name="connsiteX6" fmla="*/ 3419856 w 3968026"/>
              <a:gd name="connsiteY6" fmla="*/ 3354550 h 3910007"/>
              <a:gd name="connsiteX7" fmla="*/ 3398050 w 3968026"/>
              <a:gd name="connsiteY7" fmla="*/ 3407194 h 3910007"/>
              <a:gd name="connsiteX8" fmla="*/ 0 w 3968026"/>
              <a:gd name="connsiteY8" fmla="*/ 3354550 h 3910007"/>
              <a:gd name="connsiteX9" fmla="*/ 0 w 3968026"/>
              <a:gd name="connsiteY9" fmla="*/ 74450 h 3910007"/>
              <a:gd name="connsiteX0" fmla="*/ 0 w 3419856"/>
              <a:gd name="connsiteY0" fmla="*/ 74450 h 3901233"/>
              <a:gd name="connsiteX1" fmla="*/ 21806 w 3419856"/>
              <a:gd name="connsiteY1" fmla="*/ 21806 h 3901233"/>
              <a:gd name="connsiteX2" fmla="*/ 74450 w 3419856"/>
              <a:gd name="connsiteY2" fmla="*/ 0 h 3901233"/>
              <a:gd name="connsiteX3" fmla="*/ 3345406 w 3419856"/>
              <a:gd name="connsiteY3" fmla="*/ 0 h 3901233"/>
              <a:gd name="connsiteX4" fmla="*/ 3398050 w 3419856"/>
              <a:gd name="connsiteY4" fmla="*/ 21806 h 3901233"/>
              <a:gd name="connsiteX5" fmla="*/ 3419856 w 3419856"/>
              <a:gd name="connsiteY5" fmla="*/ 74450 h 3901233"/>
              <a:gd name="connsiteX6" fmla="*/ 3419856 w 3419856"/>
              <a:gd name="connsiteY6" fmla="*/ 3354550 h 3901233"/>
              <a:gd name="connsiteX7" fmla="*/ 0 w 3419856"/>
              <a:gd name="connsiteY7" fmla="*/ 3354550 h 3901233"/>
              <a:gd name="connsiteX8" fmla="*/ 0 w 3419856"/>
              <a:gd name="connsiteY8" fmla="*/ 74450 h 3901233"/>
              <a:gd name="connsiteX0" fmla="*/ 0 w 3419856"/>
              <a:gd name="connsiteY0" fmla="*/ 74450 h 3354550"/>
              <a:gd name="connsiteX1" fmla="*/ 21806 w 3419856"/>
              <a:gd name="connsiteY1" fmla="*/ 21806 h 3354550"/>
              <a:gd name="connsiteX2" fmla="*/ 74450 w 3419856"/>
              <a:gd name="connsiteY2" fmla="*/ 0 h 3354550"/>
              <a:gd name="connsiteX3" fmla="*/ 3345406 w 3419856"/>
              <a:gd name="connsiteY3" fmla="*/ 0 h 3354550"/>
              <a:gd name="connsiteX4" fmla="*/ 3398050 w 3419856"/>
              <a:gd name="connsiteY4" fmla="*/ 21806 h 3354550"/>
              <a:gd name="connsiteX5" fmla="*/ 3419856 w 3419856"/>
              <a:gd name="connsiteY5" fmla="*/ 74450 h 3354550"/>
              <a:gd name="connsiteX6" fmla="*/ 3419856 w 3419856"/>
              <a:gd name="connsiteY6" fmla="*/ 3354550 h 3354550"/>
              <a:gd name="connsiteX7" fmla="*/ 0 w 3419856"/>
              <a:gd name="connsiteY7" fmla="*/ 3354550 h 3354550"/>
              <a:gd name="connsiteX8" fmla="*/ 0 w 3419856"/>
              <a:gd name="connsiteY8" fmla="*/ 74450 h 3354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19856" h="3354550">
                <a:moveTo>
                  <a:pt x="0" y="74450"/>
                </a:moveTo>
                <a:cubicBezTo>
                  <a:pt x="0" y="54705"/>
                  <a:pt x="7844" y="35768"/>
                  <a:pt x="21806" y="21806"/>
                </a:cubicBezTo>
                <a:cubicBezTo>
                  <a:pt x="35768" y="7844"/>
                  <a:pt x="54705" y="0"/>
                  <a:pt x="74450" y="0"/>
                </a:cubicBezTo>
                <a:lnTo>
                  <a:pt x="3345406" y="0"/>
                </a:lnTo>
                <a:cubicBezTo>
                  <a:pt x="3365151" y="0"/>
                  <a:pt x="3384088" y="7844"/>
                  <a:pt x="3398050" y="21806"/>
                </a:cubicBezTo>
                <a:cubicBezTo>
                  <a:pt x="3412012" y="35768"/>
                  <a:pt x="3419856" y="54705"/>
                  <a:pt x="3419856" y="74450"/>
                </a:cubicBezTo>
                <a:lnTo>
                  <a:pt x="3419856" y="3354550"/>
                </a:lnTo>
                <a:lnTo>
                  <a:pt x="0" y="3354550"/>
                </a:lnTo>
                <a:lnTo>
                  <a:pt x="0" y="7445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 marL="0" indent="0" algn="ctr">
              <a:buNone/>
              <a:defRPr sz="2000" baseline="0">
                <a:solidFill>
                  <a:schemeClr val="tx1">
                    <a:lumMod val="6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547890"/>
            <a:ext cx="2971800" cy="2405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BF441-BE1E-49BC-B9FA-9600C8E442C4}" type="datetimeFigureOut">
              <a:rPr lang="en-US" smtClean="0"/>
              <a:t>6/22/2017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40102E-138B-4B54-ABBE-BED55CB3BB7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7924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15000" y="6356350"/>
            <a:ext cx="1524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strike="noStrike" spc="60" baseline="0">
                <a:solidFill>
                  <a:schemeClr val="tx1"/>
                </a:solidFill>
              </a:defRPr>
            </a:lvl1pPr>
          </a:lstStyle>
          <a:p>
            <a:fld id="{57EBF441-BE1E-49BC-B9FA-9600C8E442C4}" type="datetimeFigureOut">
              <a:rPr lang="en-US" smtClean="0"/>
              <a:t>6/22/2017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cap="all" spc="60" baseline="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43800" y="6356350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aseline="0">
                <a:solidFill>
                  <a:schemeClr val="tx1"/>
                </a:solidFill>
              </a:defRPr>
            </a:lvl1pPr>
          </a:lstStyle>
          <a:p>
            <a:fld id="{0F40102E-138B-4B54-ABBE-BED55CB3BB76}" type="slidenum">
              <a:rPr lang="en-US" smtClean="0"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3000" kern="1200" cap="all" spc="50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ldG0tG-j_yA" TargetMode="External"/><Relationship Id="rId2" Type="http://schemas.openxmlformats.org/officeDocument/2006/relationships/hyperlink" Target="https://www.youtube.com/watch?v=w8de27O8ILo" TargetMode="Externa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LlcSFu-5UNk" TargetMode="Externa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CkbUQKyie_w&amp;list=PLH2l6uzC4UEVdmfoR1awrHKEJFIsbcdu6" TargetMode="External"/><Relationship Id="rId2" Type="http://schemas.openxmlformats.org/officeDocument/2006/relationships/hyperlink" Target="http://www.billtroxler.com/the-common-ground-of-music.html" TargetMode="Externa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www.youtube.com/watch?v=Xk1W22yHLJQ" TargetMode="External"/><Relationship Id="rId5" Type="http://schemas.openxmlformats.org/officeDocument/2006/relationships/image" Target="../media/image7.jpeg"/><Relationship Id="rId4" Type="http://schemas.openxmlformats.org/officeDocument/2006/relationships/hyperlink" Target="Clips%202/Medieval%20music%20-%20Troubadour%20love%20song%20by%20Arany%20Zolt&#225;n.mp4" TargetMode="Externa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wav"/><Relationship Id="rId13" Type="http://schemas.microsoft.com/office/2007/relationships/media" Target="../media/media7.wav"/><Relationship Id="rId18" Type="http://schemas.openxmlformats.org/officeDocument/2006/relationships/image" Target="../media/image10.png"/><Relationship Id="rId3" Type="http://schemas.microsoft.com/office/2007/relationships/media" Target="../media/media2.mp3"/><Relationship Id="rId7" Type="http://schemas.microsoft.com/office/2007/relationships/media" Target="../media/media4.wav"/><Relationship Id="rId12" Type="http://schemas.openxmlformats.org/officeDocument/2006/relationships/audio" Target="../media/media6.wav"/><Relationship Id="rId17" Type="http://schemas.openxmlformats.org/officeDocument/2006/relationships/image" Target="../media/image9.png"/><Relationship Id="rId2" Type="http://schemas.openxmlformats.org/officeDocument/2006/relationships/audio" Target="../media/media1.mp3"/><Relationship Id="rId16" Type="http://schemas.openxmlformats.org/officeDocument/2006/relationships/image" Target="../media/image8.png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microsoft.com/office/2007/relationships/media" Target="../media/media6.wav"/><Relationship Id="rId5" Type="http://schemas.microsoft.com/office/2007/relationships/media" Target="../media/media3.mp3"/><Relationship Id="rId15" Type="http://schemas.openxmlformats.org/officeDocument/2006/relationships/slideLayout" Target="../slideLayouts/slideLayout6.xml"/><Relationship Id="rId10" Type="http://schemas.openxmlformats.org/officeDocument/2006/relationships/audio" Target="../media/media5.wav"/><Relationship Id="rId4" Type="http://schemas.openxmlformats.org/officeDocument/2006/relationships/audio" Target="../media/media2.mp3"/><Relationship Id="rId9" Type="http://schemas.microsoft.com/office/2007/relationships/media" Target="../media/media5.wav"/><Relationship Id="rId14" Type="http://schemas.openxmlformats.org/officeDocument/2006/relationships/audio" Target="../media/media7.wav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Clips%202/Vittorio%20Grigolo%20as%20the%20Duke%20in%20Rigoletto.mp4" TargetMode="External"/><Relationship Id="rId2" Type="http://schemas.openxmlformats.org/officeDocument/2006/relationships/hyperlink" Target="https://www.youtube.com/watch?v=xCFEk6Y8TmM&amp;list=RDxCFEk6Y8TmM" TargetMode="External"/><Relationship Id="rId1" Type="http://schemas.openxmlformats.org/officeDocument/2006/relationships/slideLayout" Target="../slideLayouts/slideLayout6.xml"/><Relationship Id="rId5" Type="http://schemas.openxmlformats.org/officeDocument/2006/relationships/hyperlink" Target="https://www.youtube.com/watch?v=a3iOHyx0oUs" TargetMode="External"/><Relationship Id="rId4" Type="http://schemas.openxmlformats.org/officeDocument/2006/relationships/image" Target="../media/image11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hyperlink" Target="Clips/FINAL/1%20%20Andreas%20Scholl-%20Largo%20di%20Handel%20-%20Ombra%20mai%20fu%20-%20Aria%20da%20Xerxes%20HWV%2040%20-%20Bonazeta%20YT.mp4" TargetMode="External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www.youtube.com/watch?v=N7XH-58eB8c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Clips/FINAL/2%20Der%20H&#246;lle%20Rache%20kocht%20in%20meinem%20Herzen%20-%20available%20in%20HD.mp4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www.youtube.com/watch?v=lJJW0dE5GF0" TargetMode="External"/><Relationship Id="rId5" Type="http://schemas.openxmlformats.org/officeDocument/2006/relationships/hyperlink" Target="https://www.youtube.com/watch?v=UXOYcd6KZ0E" TargetMode="External"/><Relationship Id="rId4" Type="http://schemas.openxmlformats.org/officeDocument/2006/relationships/image" Target="../media/image14.jp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hyperlink" Target="Clips%202/Il%20Barbiere%20di%20Siviglia-%20'Largo%20al%20factotum'%20(Peter%20Mattei).mp4" TargetMode="External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www.youtube.com/watch?v=QhzYcahw124" TargetMode="Externa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Clips%202/Andr&#233;%20Rieu%20&amp;%20Kimmy%20Skota%20-%20Casta%20Diva.mp4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5" Type="http://schemas.openxmlformats.org/officeDocument/2006/relationships/hyperlink" Target="https://www.youtube.com/watch?v=JanqdSuiM_o" TargetMode="External"/><Relationship Id="rId4" Type="http://schemas.openxmlformats.org/officeDocument/2006/relationships/image" Target="../media/image16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hyperlink" Target="Clips%202/Tosca_%20E%20lucevan%20le%20stelle%20-%20Marcelo%20Alvarez%2011.mp4" TargetMode="External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www.youtube.com/watch?v=ixxpKB8zNC0" TargetMode="Externa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hyperlink" Target="Clips%202/Placido%20Domingo%20-%20Recitar!...%20Vesti%20la%20Giubba%20(Pagliacci).mp4" TargetMode="External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www.youtube.com/watch?v=Unq7AL2rXnw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hyperlink" Target="Clips%202/Hiromi%20Omura%20sings%20Un%20Bel%20Di,%20Vedremo.mp4" TargetMode="External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www.youtube.com/watch?v=IOp7VLBYK3s" TargetMode="Externa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hyperlink" Target="Clips/FINAL/La%20Boheme%20-%20Quando%20me'n%20vo.mp4" TargetMode="External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www.youtube.com/watch?v=qRQEpjOEdQk" TargetMode="Externa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hyperlink" Target="Clips%202/O%20Mio%20Babbino%20Caro%20-%20(Gianni%20Schicchi,%20Giacomo%20Puccini)%20-%20Opera%20with%20English%20Subtitles.mp4" TargetMode="External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www.youtube.com/watch?v=IVJrSgt7rGc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572000"/>
            <a:ext cx="6400800" cy="1752600"/>
          </a:xfrm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rgbClr val="FFFF00"/>
                </a:solidFill>
                <a:latin typeface="Calibri" panose="020F0502020204030204" pitchFamily="34" charset="0"/>
              </a:rPr>
              <a:t>The Story of Opera</a:t>
            </a:r>
            <a:endParaRPr lang="en-US" sz="4000" dirty="0">
              <a:solidFill>
                <a:srgbClr val="FFFF00"/>
              </a:solidFill>
              <a:latin typeface="Calibri" panose="020F05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" y="990600"/>
            <a:ext cx="8534400" cy="1470025"/>
          </a:xfrm>
        </p:spPr>
        <p:txBody>
          <a:bodyPr/>
          <a:lstStyle/>
          <a:p>
            <a:r>
              <a:rPr lang="en-US" sz="4000" cap="none" dirty="0" smtClean="0">
                <a:solidFill>
                  <a:srgbClr val="00B0F0"/>
                </a:solidFill>
                <a:latin typeface="Calibri" panose="020F0502020204030204" pitchFamily="34" charset="0"/>
              </a:rPr>
              <a:t>The Most Beautiful Melodies Ever Sung</a:t>
            </a:r>
            <a:endParaRPr lang="en-US" sz="4000" cap="none" dirty="0">
              <a:solidFill>
                <a:srgbClr val="00B0F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3051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-417866"/>
            <a:ext cx="7924800" cy="1143000"/>
          </a:xfrm>
        </p:spPr>
        <p:txBody>
          <a:bodyPr/>
          <a:lstStyle/>
          <a:p>
            <a:pPr algn="ctr"/>
            <a:r>
              <a:rPr lang="en-US" sz="4000" cap="none" dirty="0" smtClean="0"/>
              <a:t>The Bardic Tradition</a:t>
            </a:r>
            <a:endParaRPr lang="en-US" sz="4000" cap="none" dirty="0"/>
          </a:p>
        </p:txBody>
      </p:sp>
      <p:sp>
        <p:nvSpPr>
          <p:cNvPr id="3" name="TextBox 2"/>
          <p:cNvSpPr txBox="1"/>
          <p:nvPr/>
        </p:nvSpPr>
        <p:spPr>
          <a:xfrm>
            <a:off x="381000" y="725134"/>
            <a:ext cx="8220520" cy="21852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solidFill>
                  <a:srgbClr val="FFFF00"/>
                </a:solidFill>
              </a:rPr>
              <a:t>Diodorus</a:t>
            </a:r>
            <a:r>
              <a:rPr lang="en-US" sz="2400" dirty="0">
                <a:solidFill>
                  <a:srgbClr val="FFFF00"/>
                </a:solidFill>
              </a:rPr>
              <a:t> </a:t>
            </a:r>
            <a:r>
              <a:rPr lang="en-US" sz="2400" dirty="0" err="1">
                <a:solidFill>
                  <a:srgbClr val="FFFF00"/>
                </a:solidFill>
              </a:rPr>
              <a:t>Siculus</a:t>
            </a:r>
            <a:r>
              <a:rPr lang="en-US" sz="2400" dirty="0">
                <a:solidFill>
                  <a:srgbClr val="FFFF00"/>
                </a:solidFill>
              </a:rPr>
              <a:t> (Greek Historian) </a:t>
            </a:r>
          </a:p>
          <a:p>
            <a:r>
              <a:rPr lang="en-US" sz="1600" dirty="0">
                <a:solidFill>
                  <a:srgbClr val="FFFF00"/>
                </a:solidFill>
              </a:rPr>
              <a:t>Bibliotheca </a:t>
            </a:r>
            <a:r>
              <a:rPr lang="en-US" sz="1600" dirty="0" err="1">
                <a:solidFill>
                  <a:srgbClr val="FFFF00"/>
                </a:solidFill>
              </a:rPr>
              <a:t>Historica</a:t>
            </a:r>
            <a:endParaRPr lang="en-US" sz="1600" dirty="0">
              <a:solidFill>
                <a:srgbClr val="FFFF00"/>
              </a:solidFill>
            </a:endParaRPr>
          </a:p>
          <a:p>
            <a:r>
              <a:rPr lang="en-US" sz="1600" dirty="0">
                <a:solidFill>
                  <a:srgbClr val="FFFF00"/>
                </a:solidFill>
              </a:rPr>
              <a:t>Between 60 and 30 BCE</a:t>
            </a:r>
          </a:p>
          <a:p>
            <a:endParaRPr lang="en-US" sz="800" dirty="0">
              <a:solidFill>
                <a:srgbClr val="FFFF00"/>
              </a:solidFill>
            </a:endParaRPr>
          </a:p>
          <a:p>
            <a:r>
              <a:rPr lang="en-US" sz="2400" i="1" dirty="0" smtClean="0">
                <a:solidFill>
                  <a:srgbClr val="FFFF00"/>
                </a:solidFill>
              </a:rPr>
              <a:t>And </a:t>
            </a:r>
            <a:r>
              <a:rPr lang="en-US" sz="2400" i="1" dirty="0">
                <a:solidFill>
                  <a:srgbClr val="FFFF00"/>
                </a:solidFill>
              </a:rPr>
              <a:t>there are among them composers of verses whom they call Bards; </a:t>
            </a:r>
            <a:endParaRPr lang="en-US" sz="2400" i="1" dirty="0" smtClean="0">
              <a:solidFill>
                <a:srgbClr val="FFFF00"/>
              </a:solidFill>
            </a:endParaRPr>
          </a:p>
          <a:p>
            <a:r>
              <a:rPr lang="en-US" sz="2400" i="1" dirty="0" smtClean="0">
                <a:solidFill>
                  <a:srgbClr val="FFFF00"/>
                </a:solidFill>
              </a:rPr>
              <a:t>these </a:t>
            </a:r>
            <a:r>
              <a:rPr lang="en-US" sz="2400" i="1" dirty="0">
                <a:solidFill>
                  <a:srgbClr val="FFFF00"/>
                </a:solidFill>
              </a:rPr>
              <a:t>singing to instruments similar to a lyre, applaud some, while they </a:t>
            </a:r>
            <a:endParaRPr lang="en-US" sz="2400" i="1" dirty="0" smtClean="0">
              <a:solidFill>
                <a:srgbClr val="FFFF00"/>
              </a:solidFill>
            </a:endParaRPr>
          </a:p>
          <a:p>
            <a:r>
              <a:rPr lang="en-US" sz="2400" i="1" dirty="0" smtClean="0">
                <a:solidFill>
                  <a:srgbClr val="FFFF00"/>
                </a:solidFill>
              </a:rPr>
              <a:t>vituperate </a:t>
            </a:r>
            <a:r>
              <a:rPr lang="en-US" sz="2400" i="1" dirty="0">
                <a:solidFill>
                  <a:srgbClr val="FFFF00"/>
                </a:solidFill>
              </a:rPr>
              <a:t>others</a:t>
            </a:r>
            <a:r>
              <a:rPr lang="en-US" sz="2400" i="1" dirty="0" smtClean="0">
                <a:solidFill>
                  <a:srgbClr val="FFFF00"/>
                </a:solidFill>
              </a:rPr>
              <a:t>.</a:t>
            </a:r>
            <a:endParaRPr lang="en-US" sz="2400" i="1" dirty="0">
              <a:solidFill>
                <a:srgbClr val="FFFF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15413" y="2895600"/>
            <a:ext cx="7136890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800" dirty="0">
              <a:solidFill>
                <a:srgbClr val="FFFF00"/>
              </a:solidFill>
            </a:endParaRPr>
          </a:p>
          <a:p>
            <a:r>
              <a:rPr lang="en-US" sz="2400" dirty="0">
                <a:solidFill>
                  <a:srgbClr val="00B0F0"/>
                </a:solidFill>
              </a:rPr>
              <a:t>●  </a:t>
            </a:r>
            <a:r>
              <a:rPr lang="en-US" sz="2400" dirty="0">
                <a:solidFill>
                  <a:srgbClr val="FFFF00"/>
                </a:solidFill>
              </a:rPr>
              <a:t>Bards are  - </a:t>
            </a:r>
          </a:p>
          <a:p>
            <a:endParaRPr lang="en-US" sz="400" dirty="0">
              <a:solidFill>
                <a:srgbClr val="FFFF00"/>
              </a:solidFill>
            </a:endParaRPr>
          </a:p>
          <a:p>
            <a:pPr lvl="2"/>
            <a:r>
              <a:rPr lang="en-US" sz="2400" dirty="0">
                <a:solidFill>
                  <a:srgbClr val="FFFF00"/>
                </a:solidFill>
              </a:rPr>
              <a:t>Keepers of memories</a:t>
            </a:r>
          </a:p>
          <a:p>
            <a:pPr lvl="2"/>
            <a:endParaRPr lang="en-US" sz="400" dirty="0">
              <a:solidFill>
                <a:srgbClr val="FFFF00"/>
              </a:solidFill>
            </a:endParaRPr>
          </a:p>
          <a:p>
            <a:pPr lvl="2"/>
            <a:r>
              <a:rPr lang="en-US" sz="2400" dirty="0">
                <a:solidFill>
                  <a:srgbClr val="FFFF00"/>
                </a:solidFill>
              </a:rPr>
              <a:t>Commentators on modernity</a:t>
            </a:r>
          </a:p>
          <a:p>
            <a:pPr lvl="2"/>
            <a:endParaRPr lang="en-US" sz="400" dirty="0">
              <a:solidFill>
                <a:srgbClr val="FFFF00"/>
              </a:solidFill>
            </a:endParaRPr>
          </a:p>
          <a:p>
            <a:pPr lvl="2"/>
            <a:r>
              <a:rPr lang="en-US" sz="2400" dirty="0">
                <a:solidFill>
                  <a:srgbClr val="FFFF00"/>
                </a:solidFill>
              </a:rPr>
              <a:t>Sentinels who warn about the future</a:t>
            </a:r>
          </a:p>
          <a:p>
            <a:pPr lvl="2"/>
            <a:endParaRPr lang="en-US" sz="400" dirty="0">
              <a:solidFill>
                <a:srgbClr val="FFFF00"/>
              </a:solidFill>
            </a:endParaRPr>
          </a:p>
          <a:p>
            <a:pPr lvl="2"/>
            <a:r>
              <a:rPr lang="en-US" sz="2400" dirty="0">
                <a:solidFill>
                  <a:srgbClr val="FFFF00"/>
                </a:solidFill>
              </a:rPr>
              <a:t>Custodians of history and the sacredness of the </a:t>
            </a:r>
            <a:r>
              <a:rPr lang="en-US" sz="2400" dirty="0" smtClean="0">
                <a:solidFill>
                  <a:srgbClr val="FFFF00"/>
                </a:solidFill>
              </a:rPr>
              <a:t>world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7200" y="5105400"/>
            <a:ext cx="8321509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600" dirty="0">
              <a:solidFill>
                <a:srgbClr val="FFFF00"/>
              </a:solidFill>
            </a:endParaRPr>
          </a:p>
          <a:p>
            <a:r>
              <a:rPr lang="en-US" sz="2400" dirty="0">
                <a:solidFill>
                  <a:srgbClr val="00B0F0"/>
                </a:solidFill>
              </a:rPr>
              <a:t>●</a:t>
            </a:r>
            <a:r>
              <a:rPr lang="en-US" dirty="0">
                <a:solidFill>
                  <a:srgbClr val="00B0F0"/>
                </a:solidFill>
              </a:rPr>
              <a:t>  </a:t>
            </a:r>
            <a:r>
              <a:rPr lang="en-US" sz="2400" dirty="0">
                <a:solidFill>
                  <a:srgbClr val="FFFF00"/>
                </a:solidFill>
              </a:rPr>
              <a:t>About 1600 </a:t>
            </a:r>
            <a:r>
              <a:rPr lang="en-US" sz="2400" dirty="0" smtClean="0">
                <a:solidFill>
                  <a:srgbClr val="FFFF00"/>
                </a:solidFill>
              </a:rPr>
              <a:t>CE the </a:t>
            </a:r>
            <a:r>
              <a:rPr lang="en-US" sz="2400" dirty="0">
                <a:solidFill>
                  <a:srgbClr val="FFFF00"/>
                </a:solidFill>
              </a:rPr>
              <a:t>ancient bardic tradition fused, </a:t>
            </a:r>
            <a:r>
              <a:rPr lang="en-US" sz="2400" dirty="0" smtClean="0">
                <a:solidFill>
                  <a:srgbClr val="FFFF00"/>
                </a:solidFill>
              </a:rPr>
              <a:t> with the ancient </a:t>
            </a:r>
          </a:p>
          <a:p>
            <a:r>
              <a:rPr lang="en-US" sz="2400" dirty="0" smtClean="0">
                <a:solidFill>
                  <a:srgbClr val="FFFF00"/>
                </a:solidFill>
              </a:rPr>
              <a:t>tradition of drama  and </a:t>
            </a:r>
            <a:r>
              <a:rPr lang="en-US" sz="2400" dirty="0">
                <a:solidFill>
                  <a:srgbClr val="FFFF00"/>
                </a:solidFill>
              </a:rPr>
              <a:t>the newly formed discipline of orchestrated </a:t>
            </a:r>
            <a:r>
              <a:rPr lang="en-US" sz="2400" dirty="0" smtClean="0">
                <a:solidFill>
                  <a:srgbClr val="FFFF00"/>
                </a:solidFill>
              </a:rPr>
              <a:t>music</a:t>
            </a:r>
          </a:p>
          <a:p>
            <a:r>
              <a:rPr lang="en-US" sz="2400" dirty="0" smtClean="0">
                <a:solidFill>
                  <a:srgbClr val="FFFF00"/>
                </a:solidFill>
              </a:rPr>
              <a:t> </a:t>
            </a:r>
            <a:r>
              <a:rPr lang="en-US" sz="2400" dirty="0">
                <a:solidFill>
                  <a:srgbClr val="FFFF00"/>
                </a:solidFill>
              </a:rPr>
              <a:t>to establish </a:t>
            </a:r>
            <a:r>
              <a:rPr lang="en-US" sz="2400" dirty="0" smtClean="0">
                <a:solidFill>
                  <a:srgbClr val="FFFF00"/>
                </a:solidFill>
              </a:rPr>
              <a:t>the art form known </a:t>
            </a:r>
            <a:r>
              <a:rPr lang="en-US" sz="2400" dirty="0">
                <a:solidFill>
                  <a:srgbClr val="FFFF00"/>
                </a:solidFill>
              </a:rPr>
              <a:t>as opera</a:t>
            </a:r>
            <a:r>
              <a:rPr lang="en-US" sz="2400" dirty="0" smtClean="0">
                <a:solidFill>
                  <a:srgbClr val="FFFF00"/>
                </a:solidFill>
              </a:rPr>
              <a:t>.</a:t>
            </a:r>
            <a:endParaRPr lang="en-US" sz="2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1774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4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4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81000"/>
            <a:ext cx="7924800" cy="808038"/>
          </a:xfrm>
        </p:spPr>
        <p:txBody>
          <a:bodyPr/>
          <a:lstStyle/>
          <a:p>
            <a:pPr algn="ctr"/>
            <a:r>
              <a:rPr lang="en-US" sz="4000" cap="none" dirty="0" smtClean="0">
                <a:solidFill>
                  <a:srgbClr val="FFFF00"/>
                </a:solidFill>
              </a:rPr>
              <a:t>Coloratura</a:t>
            </a:r>
            <a:endParaRPr lang="en-US" sz="4000" cap="none" dirty="0">
              <a:solidFill>
                <a:srgbClr val="FFFF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3400" y="1371600"/>
            <a:ext cx="8105104" cy="32008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B0F0"/>
                </a:solidFill>
              </a:rPr>
              <a:t>The word derives from the Latin word </a:t>
            </a:r>
            <a:r>
              <a:rPr lang="en-US" sz="2400" i="1" dirty="0" err="1" smtClean="0">
                <a:solidFill>
                  <a:srgbClr val="00B0F0"/>
                </a:solidFill>
              </a:rPr>
              <a:t>colorare</a:t>
            </a:r>
            <a:r>
              <a:rPr lang="en-US" sz="2400" dirty="0" smtClean="0">
                <a:solidFill>
                  <a:srgbClr val="00B0F0"/>
                </a:solidFill>
              </a:rPr>
              <a:t>  - meaning "to color”.</a:t>
            </a:r>
          </a:p>
          <a:p>
            <a:endParaRPr lang="en-US" sz="800" dirty="0" smtClean="0">
              <a:solidFill>
                <a:srgbClr val="00B0F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B0F0"/>
                </a:solidFill>
              </a:rPr>
              <a:t>“Coloratura” is simply elaborate vocal music</a:t>
            </a:r>
          </a:p>
          <a:p>
            <a:endParaRPr lang="en-US" sz="800" dirty="0" smtClean="0">
              <a:solidFill>
                <a:srgbClr val="00B0F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B0F0"/>
                </a:solidFill>
              </a:rPr>
              <a:t>used to describe the style of operatic singing common during the </a:t>
            </a:r>
          </a:p>
          <a:p>
            <a:r>
              <a:rPr lang="en-US" sz="2400" dirty="0" smtClean="0">
                <a:solidFill>
                  <a:srgbClr val="00B0F0"/>
                </a:solidFill>
              </a:rPr>
              <a:t>18th and 19th centuries: </a:t>
            </a:r>
          </a:p>
          <a:p>
            <a:endParaRPr lang="en-US" sz="900" dirty="0" smtClean="0">
              <a:solidFill>
                <a:srgbClr val="00B0F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B0F0"/>
                </a:solidFill>
              </a:rPr>
              <a:t>Recognized by vocal athleticism: runs, trills, wide leaps, or other </a:t>
            </a:r>
          </a:p>
          <a:p>
            <a:r>
              <a:rPr lang="en-US" sz="2400" dirty="0" smtClean="0">
                <a:solidFill>
                  <a:srgbClr val="00B0F0"/>
                </a:solidFill>
              </a:rPr>
              <a:t>such  virtuoso- technique</a:t>
            </a:r>
          </a:p>
          <a:p>
            <a:endParaRPr lang="en-US" sz="900" dirty="0" smtClean="0">
              <a:solidFill>
                <a:srgbClr val="00B0F0"/>
              </a:solidFill>
            </a:endParaRPr>
          </a:p>
          <a:p>
            <a:r>
              <a:rPr lang="en-US" sz="2400" dirty="0" smtClean="0">
                <a:solidFill>
                  <a:srgbClr val="00B0F0"/>
                </a:solidFill>
              </a:rPr>
              <a:t>The  instrumental equivalent is called ornamentation. </a:t>
            </a:r>
            <a:endParaRPr lang="en-US" sz="240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6660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000" cap="none" dirty="0" smtClean="0">
                <a:solidFill>
                  <a:srgbClr val="00B0F0"/>
                </a:solidFill>
              </a:rPr>
              <a:t>The Coloratura of Opera</a:t>
            </a:r>
            <a:br>
              <a:rPr lang="en-US" sz="4000" cap="none" dirty="0" smtClean="0">
                <a:solidFill>
                  <a:srgbClr val="00B0F0"/>
                </a:solidFill>
              </a:rPr>
            </a:br>
            <a:r>
              <a:rPr lang="en-US" sz="2400" cap="none" dirty="0" smtClean="0">
                <a:solidFill>
                  <a:srgbClr val="00B0F0"/>
                </a:solidFill>
              </a:rPr>
              <a:t>A Traditional Style</a:t>
            </a:r>
            <a:endParaRPr lang="en-US" sz="2400" cap="none" dirty="0">
              <a:solidFill>
                <a:srgbClr val="00B0F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352800" y="1447800"/>
            <a:ext cx="21884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Sean </a:t>
            </a:r>
            <a:r>
              <a:rPr lang="en-US" dirty="0" err="1" smtClean="0">
                <a:solidFill>
                  <a:srgbClr val="FFFF00"/>
                </a:solidFill>
              </a:rPr>
              <a:t>Nos</a:t>
            </a:r>
            <a:r>
              <a:rPr lang="en-US" dirty="0" smtClean="0">
                <a:solidFill>
                  <a:srgbClr val="FFFF00"/>
                </a:solidFill>
              </a:rPr>
              <a:t> –from Ireland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52600" y="2274093"/>
            <a:ext cx="57983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Listen to a Performance of </a:t>
            </a:r>
            <a:r>
              <a:rPr lang="en-US" sz="3200" i="1" dirty="0" smtClean="0"/>
              <a:t>Sean Nos</a:t>
            </a:r>
            <a:endParaRPr lang="en-US" sz="3200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5410200" y="3896380"/>
            <a:ext cx="14782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hlinkClick r:id="rId2"/>
              </a:rPr>
              <a:t>In English</a:t>
            </a:r>
            <a:endParaRPr lang="en-US" sz="2800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2133600" y="3896380"/>
            <a:ext cx="28360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hlinkClick r:id="rId3"/>
              </a:rPr>
              <a:t>In Gaelic – in a Pub</a:t>
            </a:r>
            <a:endParaRPr lang="en-US" sz="2800" dirty="0" smtClean="0"/>
          </a:p>
        </p:txBody>
      </p:sp>
    </p:spTree>
    <p:extLst>
      <p:ext uri="{BB962C8B-B14F-4D97-AF65-F5344CB8AC3E}">
        <p14:creationId xmlns:p14="http://schemas.microsoft.com/office/powerpoint/2010/main" val="2608911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cap="none" dirty="0" smtClean="0">
                <a:solidFill>
                  <a:srgbClr val="00B0F0"/>
                </a:solidFill>
              </a:rPr>
              <a:t>Folk Ballad Styles of the Middle East</a:t>
            </a:r>
            <a:endParaRPr lang="en-US" cap="none" dirty="0">
              <a:solidFill>
                <a:srgbClr val="00B0F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68392" y="2633510"/>
            <a:ext cx="630358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>
                <a:hlinkClick r:id="rId2"/>
              </a:rPr>
              <a:t>Listen to a Traditional Performance of Singing, </a:t>
            </a:r>
          </a:p>
          <a:p>
            <a:pPr algn="ctr"/>
            <a:r>
              <a:rPr lang="en-US" sz="2800" dirty="0" smtClean="0">
                <a:hlinkClick r:id="rId2"/>
              </a:rPr>
              <a:t>Oud and Percussion at this link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822484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0"/>
            <a:ext cx="7924800" cy="1143000"/>
          </a:xfrm>
        </p:spPr>
        <p:txBody>
          <a:bodyPr/>
          <a:lstStyle/>
          <a:p>
            <a:pPr algn="ctr"/>
            <a:r>
              <a:rPr lang="en-US" cap="none" dirty="0" smtClean="0">
                <a:solidFill>
                  <a:srgbClr val="00B0F0"/>
                </a:solidFill>
              </a:rPr>
              <a:t>Formal Performance of Medieval Turkish Literature</a:t>
            </a:r>
            <a:endParaRPr lang="en-US" cap="none" dirty="0">
              <a:solidFill>
                <a:srgbClr val="00B0F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62000" y="2133600"/>
            <a:ext cx="775564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>
                <a:hlinkClick r:id="rId2"/>
              </a:rPr>
              <a:t>View a bardic </a:t>
            </a:r>
            <a:r>
              <a:rPr lang="en-US" sz="2800" dirty="0">
                <a:hlinkClick r:id="rId2"/>
              </a:rPr>
              <a:t>p</a:t>
            </a:r>
            <a:r>
              <a:rPr lang="en-US" sz="2800" dirty="0" smtClean="0">
                <a:hlinkClick r:id="rId2"/>
              </a:rPr>
              <a:t>erformance of the Turkish medieval classic</a:t>
            </a:r>
          </a:p>
          <a:p>
            <a:pPr algn="ctr"/>
            <a:r>
              <a:rPr lang="en-US" sz="2800" i="1" dirty="0">
                <a:hlinkClick r:id="rId2"/>
              </a:rPr>
              <a:t>The Epic of </a:t>
            </a:r>
            <a:r>
              <a:rPr lang="en-US" sz="2800" i="1" smtClean="0">
                <a:hlinkClick r:id="rId2"/>
              </a:rPr>
              <a:t>Koroghlu</a:t>
            </a:r>
            <a:endParaRPr lang="en-US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185645" y="4267200"/>
            <a:ext cx="881504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/>
              <a:t>This clip was extracted from Michael Wood’s documentary titled </a:t>
            </a:r>
            <a:r>
              <a:rPr lang="en-US" sz="2000" i="1" dirty="0" smtClean="0"/>
              <a:t>In Search of the Trojan War. </a:t>
            </a:r>
          </a:p>
          <a:p>
            <a:pPr algn="ctr"/>
            <a:r>
              <a:rPr lang="en-US" sz="2000" dirty="0" smtClean="0"/>
              <a:t>The six DVD series is available for purchase or to view on YouTube.  The segment above</a:t>
            </a:r>
          </a:p>
          <a:p>
            <a:pPr algn="ctr"/>
            <a:r>
              <a:rPr lang="en-US" sz="2000" dirty="0" smtClean="0"/>
              <a:t>was taken from episode #3 of the documentary</a:t>
            </a:r>
          </a:p>
          <a:p>
            <a:pPr algn="ctr"/>
            <a:r>
              <a:rPr lang="en-US" sz="2000" dirty="0" smtClean="0">
                <a:hlinkClick r:id="rId3"/>
              </a:rPr>
              <a:t>In Search of The Trojan War on </a:t>
            </a:r>
            <a:r>
              <a:rPr lang="en-US" sz="2000" dirty="0" err="1" smtClean="0">
                <a:hlinkClick r:id="rId3"/>
              </a:rPr>
              <a:t>YouiTube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262647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533400"/>
            <a:ext cx="7924800" cy="914400"/>
          </a:xfrm>
        </p:spPr>
        <p:txBody>
          <a:bodyPr/>
          <a:lstStyle/>
          <a:p>
            <a:pPr algn="r"/>
            <a:r>
              <a:rPr lang="en-US" sz="3200" cap="none" dirty="0" smtClean="0">
                <a:solidFill>
                  <a:srgbClr val="00B0F0"/>
                </a:solidFill>
              </a:rPr>
              <a:t>Troubadours - </a:t>
            </a:r>
            <a:r>
              <a:rPr lang="en-US" sz="3200" cap="none" dirty="0" err="1">
                <a:solidFill>
                  <a:srgbClr val="00B0F0"/>
                </a:solidFill>
              </a:rPr>
              <a:t>T</a:t>
            </a:r>
            <a:r>
              <a:rPr lang="en-US" sz="3200" cap="none" dirty="0" err="1" smtClean="0">
                <a:solidFill>
                  <a:srgbClr val="00B0F0"/>
                </a:solidFill>
              </a:rPr>
              <a:t>robairitz</a:t>
            </a:r>
            <a:r>
              <a:rPr lang="en-US" sz="3200" cap="none" dirty="0" smtClean="0">
                <a:solidFill>
                  <a:srgbClr val="00B0F0"/>
                </a:solidFill>
              </a:rPr>
              <a:t> – </a:t>
            </a:r>
            <a:r>
              <a:rPr lang="en-US" sz="3200" cap="none" dirty="0" err="1" smtClean="0">
                <a:solidFill>
                  <a:srgbClr val="00B0F0"/>
                </a:solidFill>
              </a:rPr>
              <a:t>Trouveres</a:t>
            </a:r>
            <a:r>
              <a:rPr lang="en-US" sz="3200" cap="none" dirty="0">
                <a:solidFill>
                  <a:srgbClr val="00B0F0"/>
                </a:solidFill>
              </a:rPr>
              <a:t>  Minnesingers - Jongleurs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04800"/>
            <a:ext cx="2286000" cy="19583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28952" y="4114800"/>
            <a:ext cx="806342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B0F0"/>
                </a:solidFill>
                <a:sym typeface="Wingdings"/>
              </a:rPr>
              <a:t> </a:t>
            </a:r>
            <a:r>
              <a:rPr lang="en-US" sz="2400" dirty="0" smtClean="0">
                <a:solidFill>
                  <a:srgbClr val="FFFF00"/>
                </a:solidFill>
              </a:rPr>
              <a:t>Jongleurs assisted troubadours and minstrels by dancing</a:t>
            </a:r>
            <a:r>
              <a:rPr lang="en-US" sz="2400" dirty="0">
                <a:solidFill>
                  <a:srgbClr val="FFFF00"/>
                </a:solidFill>
              </a:rPr>
              <a:t>, conjuring, </a:t>
            </a:r>
            <a:endParaRPr lang="en-US" sz="2400" dirty="0" smtClean="0">
              <a:solidFill>
                <a:srgbClr val="FFFF00"/>
              </a:solidFill>
            </a:endParaRPr>
          </a:p>
          <a:p>
            <a:r>
              <a:rPr lang="en-US" sz="2400" dirty="0">
                <a:solidFill>
                  <a:srgbClr val="FFFF00"/>
                </a:solidFill>
              </a:rPr>
              <a:t>p</a:t>
            </a:r>
            <a:r>
              <a:rPr lang="en-US" sz="2400" dirty="0" smtClean="0">
                <a:solidFill>
                  <a:srgbClr val="FFFF00"/>
                </a:solidFill>
              </a:rPr>
              <a:t>erforming acrobatics, juggling, storytelling.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8288" y="2369403"/>
            <a:ext cx="742523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B0F0"/>
                </a:solidFill>
                <a:sym typeface="Wingdings"/>
              </a:rPr>
              <a:t> </a:t>
            </a:r>
            <a:r>
              <a:rPr lang="en-US" sz="2400" dirty="0" smtClean="0">
                <a:solidFill>
                  <a:srgbClr val="FFFF00"/>
                </a:solidFill>
              </a:rPr>
              <a:t>Troubadours, </a:t>
            </a:r>
            <a:r>
              <a:rPr lang="en-US" sz="2400" dirty="0" err="1" smtClean="0">
                <a:solidFill>
                  <a:srgbClr val="FFFF00"/>
                </a:solidFill>
              </a:rPr>
              <a:t>Trobairitz</a:t>
            </a:r>
            <a:r>
              <a:rPr lang="en-US" sz="2400" dirty="0" smtClean="0">
                <a:solidFill>
                  <a:srgbClr val="FFFF00"/>
                </a:solidFill>
              </a:rPr>
              <a:t>, </a:t>
            </a:r>
            <a:r>
              <a:rPr lang="en-US" sz="2400" dirty="0" err="1">
                <a:solidFill>
                  <a:srgbClr val="FFFF00"/>
                </a:solidFill>
                <a:sym typeface="Wingdings"/>
              </a:rPr>
              <a:t>T</a:t>
            </a:r>
            <a:r>
              <a:rPr lang="en-US" sz="2400" dirty="0" err="1">
                <a:solidFill>
                  <a:srgbClr val="FFFF00"/>
                </a:solidFill>
              </a:rPr>
              <a:t>rouvères</a:t>
            </a:r>
            <a:r>
              <a:rPr lang="en-US" sz="2400" dirty="0">
                <a:solidFill>
                  <a:srgbClr val="FFFF00"/>
                </a:solidFill>
              </a:rPr>
              <a:t> </a:t>
            </a:r>
            <a:r>
              <a:rPr lang="en-US" sz="2400" dirty="0" smtClean="0">
                <a:solidFill>
                  <a:srgbClr val="FFFF00"/>
                </a:solidFill>
              </a:rPr>
              <a:t>,  </a:t>
            </a:r>
            <a:r>
              <a:rPr lang="en-US" sz="2400" dirty="0" err="1" smtClean="0">
                <a:solidFill>
                  <a:srgbClr val="FFFF00"/>
                </a:solidFill>
              </a:rPr>
              <a:t>Minnesigners</a:t>
            </a:r>
            <a:r>
              <a:rPr lang="en-US" sz="2400" dirty="0" smtClean="0">
                <a:solidFill>
                  <a:srgbClr val="FFFF00"/>
                </a:solidFill>
              </a:rPr>
              <a:t>:  1100-1350</a:t>
            </a:r>
          </a:p>
          <a:p>
            <a:pPr algn="ctr"/>
            <a:r>
              <a:rPr lang="en-US" sz="2400" i="1" dirty="0">
                <a:solidFill>
                  <a:srgbClr val="FFFF00"/>
                </a:solidFill>
              </a:rPr>
              <a:t>aristocrats who made music.</a:t>
            </a:r>
            <a:endParaRPr lang="en-US" sz="2400" i="1" dirty="0" smtClean="0">
              <a:solidFill>
                <a:srgbClr val="FFFF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8952" y="5029200"/>
            <a:ext cx="89388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B0F0"/>
                </a:solidFill>
                <a:sym typeface="Wingdings"/>
              </a:rPr>
              <a:t></a:t>
            </a:r>
            <a:r>
              <a:rPr lang="en-US" sz="2400" dirty="0">
                <a:solidFill>
                  <a:srgbClr val="00B0F0"/>
                </a:solidFill>
                <a:sym typeface="Wingdings"/>
              </a:rPr>
              <a:t> </a:t>
            </a:r>
            <a:r>
              <a:rPr lang="en-US" sz="2400" dirty="0" smtClean="0">
                <a:solidFill>
                  <a:srgbClr val="FFFF00"/>
                </a:solidFill>
              </a:rPr>
              <a:t>Troubadours and minstrels were partly a reaction to </a:t>
            </a:r>
            <a:r>
              <a:rPr lang="en-US" sz="2400" dirty="0">
                <a:solidFill>
                  <a:srgbClr val="FFFF00"/>
                </a:solidFill>
              </a:rPr>
              <a:t>t</a:t>
            </a:r>
            <a:r>
              <a:rPr lang="en-US" sz="2400" dirty="0" smtClean="0">
                <a:solidFill>
                  <a:srgbClr val="FFFF00"/>
                </a:solidFill>
              </a:rPr>
              <a:t>he oppressive character of the Medieval Church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9808" y="3200400"/>
            <a:ext cx="792556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B0F0"/>
                </a:solidFill>
                <a:sym typeface="Wingdings"/>
              </a:rPr>
              <a:t></a:t>
            </a:r>
            <a:r>
              <a:rPr lang="en-US" sz="1100" dirty="0" smtClean="0">
                <a:solidFill>
                  <a:srgbClr val="00B0F0"/>
                </a:solidFill>
                <a:sym typeface="Wingdings"/>
              </a:rPr>
              <a:t>  </a:t>
            </a:r>
            <a:r>
              <a:rPr lang="en-US" sz="2400" dirty="0" smtClean="0">
                <a:solidFill>
                  <a:srgbClr val="FFFF00"/>
                </a:solidFill>
              </a:rPr>
              <a:t>Minstrels – itinerant musicians </a:t>
            </a:r>
            <a:r>
              <a:rPr lang="en-US" sz="2400" dirty="0">
                <a:solidFill>
                  <a:srgbClr val="FFFF00"/>
                </a:solidFill>
              </a:rPr>
              <a:t>performing in streets and at festivals</a:t>
            </a:r>
            <a:r>
              <a:rPr lang="en-US" sz="2400" dirty="0" smtClean="0">
                <a:solidFill>
                  <a:srgbClr val="FFFF00"/>
                </a:solidFill>
              </a:rPr>
              <a:t>.</a:t>
            </a:r>
          </a:p>
          <a:p>
            <a:r>
              <a:rPr lang="en-US" sz="2400" dirty="0" smtClean="0">
                <a:solidFill>
                  <a:srgbClr val="FFFF00"/>
                </a:solidFill>
              </a:rPr>
              <a:t>  </a:t>
            </a:r>
            <a:r>
              <a:rPr lang="en-US" sz="2400" dirty="0">
                <a:solidFill>
                  <a:srgbClr val="FFFF00"/>
                </a:solidFill>
              </a:rPr>
              <a:t>Pre-date troubadours.  Popular through the late Renaissance. </a:t>
            </a:r>
            <a:endParaRPr lang="en-US" i="1" dirty="0">
              <a:solidFill>
                <a:srgbClr val="FFFF00"/>
              </a:solidFill>
            </a:endParaRPr>
          </a:p>
        </p:txBody>
      </p:sp>
      <p:pic>
        <p:nvPicPr>
          <p:cNvPr id="6" name="Picture 5">
            <a:hlinkClick r:id="rId4" action="ppaction://hlinkfile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533400"/>
            <a:ext cx="8763000" cy="553569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088392" y="6326642"/>
            <a:ext cx="53799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hlinkClick r:id="rId6"/>
              </a:rPr>
              <a:t>Hear a performance of a troubadour love song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752640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4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4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7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42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3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3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7" grpId="0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0636" y="228600"/>
            <a:ext cx="7924800" cy="685800"/>
          </a:xfrm>
        </p:spPr>
        <p:txBody>
          <a:bodyPr/>
          <a:lstStyle/>
          <a:p>
            <a:pPr algn="ctr"/>
            <a:r>
              <a:rPr lang="en-US" sz="3600" cap="none" dirty="0" smtClean="0">
                <a:solidFill>
                  <a:srgbClr val="00B0F0"/>
                </a:solidFill>
              </a:rPr>
              <a:t>Vocal Ranges</a:t>
            </a:r>
            <a:endParaRPr lang="en-US" sz="3600" cap="none" dirty="0">
              <a:solidFill>
                <a:srgbClr val="00B0F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45459" y="3751729"/>
            <a:ext cx="8077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sz="800" dirty="0" smtClean="0">
              <a:solidFill>
                <a:srgbClr val="00B0F0"/>
              </a:solidFill>
            </a:endParaRPr>
          </a:p>
          <a:p>
            <a:r>
              <a:rPr lang="it-IT" dirty="0" smtClean="0">
                <a:solidFill>
                  <a:srgbClr val="FFFF00"/>
                </a:solidFill>
              </a:rPr>
              <a:t>Male</a:t>
            </a:r>
            <a:endParaRPr lang="it-IT" dirty="0">
              <a:solidFill>
                <a:srgbClr val="FFFF00"/>
              </a:solidFill>
            </a:endParaRPr>
          </a:p>
          <a:p>
            <a:pPr lvl="1"/>
            <a:r>
              <a:rPr lang="it-IT" dirty="0" smtClean="0">
                <a:solidFill>
                  <a:srgbClr val="00B0F0"/>
                </a:solidFill>
              </a:rPr>
              <a:t>Tenor  -  C3 – C5 </a:t>
            </a:r>
          </a:p>
          <a:p>
            <a:pPr lvl="1"/>
            <a:endParaRPr lang="it-IT" sz="800" dirty="0">
              <a:solidFill>
                <a:srgbClr val="00B0F0"/>
              </a:solidFill>
            </a:endParaRPr>
          </a:p>
          <a:p>
            <a:pPr lvl="1"/>
            <a:r>
              <a:rPr lang="it-IT" dirty="0" smtClean="0">
                <a:solidFill>
                  <a:srgbClr val="00B0F0"/>
                </a:solidFill>
              </a:rPr>
              <a:t>Baritone - </a:t>
            </a:r>
            <a:r>
              <a:rPr lang="en-US" dirty="0" smtClean="0">
                <a:solidFill>
                  <a:srgbClr val="00B0F0"/>
                </a:solidFill>
              </a:rPr>
              <a:t>G2 – G4</a:t>
            </a:r>
          </a:p>
          <a:p>
            <a:pPr lvl="1"/>
            <a:endParaRPr lang="it-IT" sz="800" dirty="0">
              <a:solidFill>
                <a:srgbClr val="00B0F0"/>
              </a:solidFill>
            </a:endParaRPr>
          </a:p>
          <a:p>
            <a:pPr lvl="1"/>
            <a:r>
              <a:rPr lang="it-IT" dirty="0" smtClean="0">
                <a:solidFill>
                  <a:srgbClr val="00B0F0"/>
                </a:solidFill>
              </a:rPr>
              <a:t>Bass -   </a:t>
            </a:r>
            <a:r>
              <a:rPr lang="en-US" dirty="0" smtClean="0">
                <a:solidFill>
                  <a:srgbClr val="00B0F0"/>
                </a:solidFill>
              </a:rPr>
              <a:t>E2  -E4</a:t>
            </a:r>
            <a:endParaRPr lang="en-US" dirty="0">
              <a:solidFill>
                <a:srgbClr val="00B0F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72353" y="801017"/>
            <a:ext cx="3810000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rgbClr val="FFFF00"/>
                </a:solidFill>
              </a:rPr>
              <a:t>Female</a:t>
            </a:r>
          </a:p>
          <a:p>
            <a:pPr lvl="1"/>
            <a:r>
              <a:rPr lang="it-IT" dirty="0">
                <a:solidFill>
                  <a:srgbClr val="00B0F0"/>
                </a:solidFill>
              </a:rPr>
              <a:t>Soprano  </a:t>
            </a:r>
            <a:r>
              <a:rPr lang="en-US" dirty="0" smtClean="0">
                <a:solidFill>
                  <a:srgbClr val="00B0F0"/>
                </a:solidFill>
              </a:rPr>
              <a:t>C4–C6  </a:t>
            </a:r>
            <a:endParaRPr lang="it-IT" dirty="0">
              <a:solidFill>
                <a:srgbClr val="00B0F0"/>
              </a:solidFill>
            </a:endParaRPr>
          </a:p>
          <a:p>
            <a:pPr lvl="1"/>
            <a:endParaRPr lang="it-IT" sz="800" dirty="0" smtClean="0">
              <a:solidFill>
                <a:srgbClr val="00B0F0"/>
              </a:solidFill>
            </a:endParaRPr>
          </a:p>
          <a:p>
            <a:pPr lvl="1"/>
            <a:r>
              <a:rPr lang="it-IT" dirty="0" smtClean="0">
                <a:solidFill>
                  <a:srgbClr val="00B0F0"/>
                </a:solidFill>
              </a:rPr>
              <a:t>Mezzo-Soprano  </a:t>
            </a:r>
            <a:r>
              <a:rPr lang="en-US" dirty="0">
                <a:solidFill>
                  <a:srgbClr val="00B0F0"/>
                </a:solidFill>
              </a:rPr>
              <a:t>A3–A5</a:t>
            </a:r>
            <a:endParaRPr lang="it-IT" dirty="0">
              <a:solidFill>
                <a:srgbClr val="00B0F0"/>
              </a:solidFill>
            </a:endParaRPr>
          </a:p>
          <a:p>
            <a:pPr lvl="1"/>
            <a:endParaRPr lang="it-IT" sz="800" dirty="0" smtClean="0">
              <a:solidFill>
                <a:srgbClr val="00B0F0"/>
              </a:solidFill>
            </a:endParaRPr>
          </a:p>
          <a:p>
            <a:pPr lvl="1"/>
            <a:r>
              <a:rPr lang="it-IT" dirty="0" smtClean="0">
                <a:solidFill>
                  <a:srgbClr val="00B0F0"/>
                </a:solidFill>
              </a:rPr>
              <a:t>Alto   </a:t>
            </a:r>
            <a:r>
              <a:rPr lang="en-US" dirty="0" smtClean="0">
                <a:solidFill>
                  <a:srgbClr val="00B0F0"/>
                </a:solidFill>
              </a:rPr>
              <a:t>G3-G5     </a:t>
            </a:r>
            <a:endParaRPr lang="it-IT" dirty="0">
              <a:solidFill>
                <a:srgbClr val="00B0F0"/>
              </a:solidFill>
            </a:endParaRPr>
          </a:p>
          <a:p>
            <a:endParaRPr lang="en-US" dirty="0">
              <a:solidFill>
                <a:srgbClr val="00B0F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98001" y="2498947"/>
            <a:ext cx="4757264" cy="10464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solidFill>
                  <a:srgbClr val="FFFF00"/>
                </a:solidFill>
              </a:rPr>
              <a:t>Overlaping ranges</a:t>
            </a:r>
          </a:p>
          <a:p>
            <a:pPr lvl="1"/>
            <a:r>
              <a:rPr lang="it-IT" dirty="0">
                <a:solidFill>
                  <a:srgbClr val="00B0F0"/>
                </a:solidFill>
              </a:rPr>
              <a:t>Contralto – female  </a:t>
            </a:r>
            <a:r>
              <a:rPr lang="en-US" dirty="0" smtClean="0"/>
              <a:t>F3–F5      </a:t>
            </a:r>
          </a:p>
          <a:p>
            <a:pPr lvl="1"/>
            <a:endParaRPr lang="it-IT" sz="800" dirty="0">
              <a:solidFill>
                <a:srgbClr val="00B0F0"/>
              </a:solidFill>
            </a:endParaRPr>
          </a:p>
          <a:p>
            <a:pPr lvl="1"/>
            <a:r>
              <a:rPr lang="it-IT" dirty="0">
                <a:solidFill>
                  <a:srgbClr val="00B0F0"/>
                </a:solidFill>
              </a:rPr>
              <a:t>Countertenor – male </a:t>
            </a:r>
            <a:r>
              <a:rPr lang="it-IT" dirty="0" smtClean="0">
                <a:solidFill>
                  <a:srgbClr val="00B0F0"/>
                </a:solidFill>
              </a:rPr>
              <a:t>– similar to Contralto or Alto</a:t>
            </a:r>
            <a:endParaRPr lang="en-US" dirty="0"/>
          </a:p>
        </p:txBody>
      </p:sp>
      <p:pic>
        <p:nvPicPr>
          <p:cNvPr id="12" name="Tenor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2900640" y="4192633"/>
            <a:ext cx="307043" cy="307043"/>
          </a:xfrm>
          <a:prstGeom prst="rect">
            <a:avLst/>
          </a:prstGeom>
        </p:spPr>
      </p:pic>
      <p:pic>
        <p:nvPicPr>
          <p:cNvPr id="13" name="Baritone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2930198" y="4648200"/>
            <a:ext cx="243681" cy="243681"/>
          </a:xfrm>
          <a:prstGeom prst="rect">
            <a:avLst/>
          </a:prstGeom>
        </p:spPr>
      </p:pic>
      <p:pic>
        <p:nvPicPr>
          <p:cNvPr id="14" name="Bass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3101709" y="5064304"/>
            <a:ext cx="257085" cy="257085"/>
          </a:xfrm>
          <a:prstGeom prst="rect">
            <a:avLst/>
          </a:prstGeom>
        </p:spPr>
      </p:pic>
      <p:pic>
        <p:nvPicPr>
          <p:cNvPr id="5" name="contralto.wav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3697942" y="2752165"/>
            <a:ext cx="358588" cy="358588"/>
          </a:xfrm>
          <a:prstGeom prst="rect">
            <a:avLst/>
          </a:prstGeom>
        </p:spPr>
      </p:pic>
      <p:pic>
        <p:nvPicPr>
          <p:cNvPr id="6" name="alto.wav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3101709" y="1983469"/>
            <a:ext cx="313322" cy="313322"/>
          </a:xfrm>
          <a:prstGeom prst="rect">
            <a:avLst/>
          </a:prstGeom>
        </p:spPr>
      </p:pic>
      <p:pic>
        <p:nvPicPr>
          <p:cNvPr id="10" name="MezzoSoprano.wav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3521496" y="1475956"/>
            <a:ext cx="373669" cy="373669"/>
          </a:xfrm>
          <a:prstGeom prst="rect">
            <a:avLst/>
          </a:prstGeom>
        </p:spPr>
      </p:pic>
      <p:pic>
        <p:nvPicPr>
          <p:cNvPr id="11" name="soprano.wav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2927907" y="1073817"/>
            <a:ext cx="402139" cy="402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596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4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9000"/>
                            </p:stCondLst>
                            <p:childTnLst>
                              <p:par>
                                <p:cTn id="1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0"/>
                            </p:stCondLst>
                            <p:childTnLst>
                              <p:par>
                                <p:cTn id="3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0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1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3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5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7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1000"/>
                            </p:stCondLst>
                            <p:childTnLst>
                              <p:par>
                                <p:cTn id="4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3000"/>
                            </p:stCondLst>
                            <p:childTnLst>
                              <p:par>
                                <p:cTn id="7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9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0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2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4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6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3000"/>
                            </p:stCondLst>
                            <p:childTnLst>
                              <p:par>
                                <p:cTn id="93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1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2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4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6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8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4000"/>
                            </p:stCondLst>
                            <p:childTnLst>
                              <p:par>
                                <p:cTn id="110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6000"/>
                            </p:stCondLst>
                            <p:childTnLst>
                              <p:par>
                                <p:cTn id="127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9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5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6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7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8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9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0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1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2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1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1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1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1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2" grpId="0"/>
      <p:bldP spid="3" grpId="0"/>
      <p:bldP spid="7" grpId="0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7924800" cy="762000"/>
          </a:xfrm>
        </p:spPr>
        <p:txBody>
          <a:bodyPr/>
          <a:lstStyle/>
          <a:p>
            <a:pPr algn="ctr"/>
            <a:r>
              <a:rPr lang="en-US" sz="3200" cap="none" dirty="0">
                <a:solidFill>
                  <a:srgbClr val="00B0F0"/>
                </a:solidFill>
              </a:rPr>
              <a:t>Vocal </a:t>
            </a:r>
            <a:r>
              <a:rPr lang="en-US" sz="3200" cap="none" dirty="0" smtClean="0">
                <a:solidFill>
                  <a:srgbClr val="00B0F0"/>
                </a:solidFill>
              </a:rPr>
              <a:t>Ranges In Opera</a:t>
            </a:r>
            <a:endParaRPr lang="en-US" dirty="0">
              <a:solidFill>
                <a:srgbClr val="00B0F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38200" y="1532023"/>
            <a:ext cx="343235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The highest note </a:t>
            </a:r>
            <a:r>
              <a:rPr lang="en-US" b="1" dirty="0" smtClean="0">
                <a:solidFill>
                  <a:srgbClr val="FFFF00"/>
                </a:solidFill>
              </a:rPr>
              <a:t>sung is F6</a:t>
            </a:r>
            <a:endParaRPr lang="en-US" b="1" i="1" dirty="0">
              <a:solidFill>
                <a:srgbClr val="FFFF00"/>
              </a:solidFill>
            </a:endParaRPr>
          </a:p>
          <a:p>
            <a:pPr lvl="1"/>
            <a:r>
              <a:rPr lang="en-US" dirty="0" smtClean="0">
                <a:solidFill>
                  <a:srgbClr val="00B0F0"/>
                </a:solidFill>
              </a:rPr>
              <a:t>The Queen of the Night’s Aria </a:t>
            </a:r>
          </a:p>
          <a:p>
            <a:pPr lvl="1"/>
            <a:r>
              <a:rPr lang="en-US" dirty="0" smtClean="0">
                <a:solidFill>
                  <a:srgbClr val="00B0F0"/>
                </a:solidFill>
              </a:rPr>
              <a:t>Mozart's </a:t>
            </a:r>
            <a:r>
              <a:rPr lang="en-US" dirty="0">
                <a:solidFill>
                  <a:srgbClr val="00B0F0"/>
                </a:solidFill>
              </a:rPr>
              <a:t>opera </a:t>
            </a:r>
            <a:r>
              <a:rPr lang="en-US" b="1" i="1" dirty="0" smtClean="0">
                <a:solidFill>
                  <a:srgbClr val="00B0F0"/>
                </a:solidFill>
              </a:rPr>
              <a:t>The Magic Flute</a:t>
            </a:r>
            <a:r>
              <a:rPr lang="en-US" dirty="0" smtClean="0">
                <a:solidFill>
                  <a:srgbClr val="00B0F0"/>
                </a:solidFill>
              </a:rPr>
              <a:t>.</a:t>
            </a:r>
            <a:endParaRPr lang="en-US" dirty="0">
              <a:solidFill>
                <a:srgbClr val="00B0F0"/>
              </a:solidFill>
            </a:endParaRPr>
          </a:p>
          <a:p>
            <a:endParaRPr lang="en-US" dirty="0">
              <a:solidFill>
                <a:srgbClr val="00B0F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38200" y="2744857"/>
            <a:ext cx="503317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The lowest </a:t>
            </a:r>
            <a:r>
              <a:rPr lang="en-US" b="1" dirty="0" smtClean="0">
                <a:solidFill>
                  <a:srgbClr val="FFFF00"/>
                </a:solidFill>
              </a:rPr>
              <a:t>note sung is D2 </a:t>
            </a:r>
          </a:p>
          <a:p>
            <a:pPr lvl="1"/>
            <a:r>
              <a:rPr lang="en-US" dirty="0" err="1" smtClean="0">
                <a:solidFill>
                  <a:srgbClr val="00B0F0"/>
                </a:solidFill>
              </a:rPr>
              <a:t>Osmin's</a:t>
            </a:r>
            <a:r>
              <a:rPr lang="en-US" dirty="0" smtClean="0">
                <a:solidFill>
                  <a:srgbClr val="00B0F0"/>
                </a:solidFill>
              </a:rPr>
              <a:t> </a:t>
            </a:r>
            <a:r>
              <a:rPr lang="en-US" dirty="0">
                <a:solidFill>
                  <a:srgbClr val="00B0F0"/>
                </a:solidFill>
              </a:rPr>
              <a:t>second aria </a:t>
            </a:r>
            <a:endParaRPr lang="en-US" dirty="0" smtClean="0">
              <a:solidFill>
                <a:srgbClr val="00B0F0"/>
              </a:solidFill>
            </a:endParaRPr>
          </a:p>
          <a:p>
            <a:pPr lvl="1"/>
            <a:r>
              <a:rPr lang="en-US" dirty="0">
                <a:solidFill>
                  <a:srgbClr val="00B0F0"/>
                </a:solidFill>
              </a:rPr>
              <a:t>M</a:t>
            </a:r>
            <a:r>
              <a:rPr lang="en-US" dirty="0" smtClean="0">
                <a:solidFill>
                  <a:srgbClr val="00B0F0"/>
                </a:solidFill>
              </a:rPr>
              <a:t>ozart's  opera </a:t>
            </a:r>
            <a:r>
              <a:rPr lang="en-US" b="1" i="1" dirty="0" smtClean="0">
                <a:solidFill>
                  <a:srgbClr val="00B0F0"/>
                </a:solidFill>
              </a:rPr>
              <a:t>The Abduction from the Seraglio</a:t>
            </a:r>
            <a:r>
              <a:rPr lang="en-US" dirty="0" smtClean="0">
                <a:solidFill>
                  <a:srgbClr val="00B0F0"/>
                </a:solidFill>
              </a:rPr>
              <a:t>. </a:t>
            </a:r>
            <a:endParaRPr lang="en-US" dirty="0">
              <a:solidFill>
                <a:srgbClr val="00B0F0"/>
              </a:solidFill>
            </a:endParaRPr>
          </a:p>
          <a:p>
            <a:endParaRPr lang="en-US" dirty="0">
              <a:solidFill>
                <a:srgbClr val="00B0F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14400" y="4876800"/>
            <a:ext cx="468750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The greatest  </a:t>
            </a:r>
            <a:r>
              <a:rPr lang="en-US" b="1" dirty="0">
                <a:solidFill>
                  <a:srgbClr val="FFFF00"/>
                </a:solidFill>
              </a:rPr>
              <a:t>vocal range </a:t>
            </a:r>
            <a:r>
              <a:rPr lang="en-US" b="1" dirty="0" smtClean="0">
                <a:solidFill>
                  <a:srgbClr val="FFFF00"/>
                </a:solidFill>
              </a:rPr>
              <a:t>reported is 10 octaves.  </a:t>
            </a:r>
          </a:p>
          <a:p>
            <a:pPr lvl="1"/>
            <a:r>
              <a:rPr lang="en-US" sz="1200" dirty="0" smtClean="0">
                <a:solidFill>
                  <a:srgbClr val="00B0F0"/>
                </a:solidFill>
              </a:rPr>
              <a:t>The </a:t>
            </a:r>
            <a:r>
              <a:rPr lang="en-US" sz="1200" dirty="0">
                <a:solidFill>
                  <a:srgbClr val="00B0F0"/>
                </a:solidFill>
              </a:rPr>
              <a:t>Guinness World Record </a:t>
            </a:r>
            <a:r>
              <a:rPr lang="en-US" sz="1200" dirty="0" smtClean="0">
                <a:solidFill>
                  <a:srgbClr val="00B0F0"/>
                </a:solidFill>
              </a:rPr>
              <a:t> - Tim Storms holds the record</a:t>
            </a:r>
            <a:endParaRPr lang="en-US" sz="1200" dirty="0">
              <a:solidFill>
                <a:srgbClr val="00B0F0"/>
              </a:solidFill>
            </a:endParaRPr>
          </a:p>
          <a:p>
            <a:endParaRPr lang="en-US" dirty="0">
              <a:solidFill>
                <a:srgbClr val="00B0F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14400" y="4082534"/>
            <a:ext cx="67950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Julie Andres and Michael Jackson both had vocal ranges  of four octaves</a:t>
            </a:r>
            <a:endParaRPr lang="en-US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5472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4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9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9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9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  <p:bldP spid="6" grpId="0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-76200"/>
            <a:ext cx="7924800" cy="1143000"/>
          </a:xfrm>
        </p:spPr>
        <p:txBody>
          <a:bodyPr/>
          <a:lstStyle/>
          <a:p>
            <a:pPr algn="ctr"/>
            <a:r>
              <a:rPr lang="en-US" sz="4000" cap="none" dirty="0">
                <a:solidFill>
                  <a:srgbClr val="0070C0"/>
                </a:solidFill>
              </a:rPr>
              <a:t>Most </a:t>
            </a:r>
            <a:r>
              <a:rPr lang="en-US" sz="4000" cap="none" dirty="0" smtClean="0">
                <a:solidFill>
                  <a:srgbClr val="0070C0"/>
                </a:solidFill>
              </a:rPr>
              <a:t>Played </a:t>
            </a:r>
            <a:r>
              <a:rPr lang="en-US" sz="4000" cap="none" dirty="0">
                <a:solidFill>
                  <a:srgbClr val="0070C0"/>
                </a:solidFill>
              </a:rPr>
              <a:t>C</a:t>
            </a:r>
            <a:r>
              <a:rPr lang="en-US" sz="4000" cap="none" dirty="0" smtClean="0">
                <a:solidFill>
                  <a:srgbClr val="0070C0"/>
                </a:solidFill>
              </a:rPr>
              <a:t>omposers</a:t>
            </a:r>
            <a:endParaRPr lang="en-US" sz="4000" cap="none" dirty="0">
              <a:solidFill>
                <a:srgbClr val="0070C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94429" y="1122402"/>
            <a:ext cx="7753661" cy="47089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FF00"/>
                </a:solidFill>
              </a:rPr>
              <a:t>2,415 </a:t>
            </a:r>
            <a:r>
              <a:rPr lang="en-US" sz="2400" dirty="0">
                <a:solidFill>
                  <a:srgbClr val="FFFF00"/>
                </a:solidFill>
              </a:rPr>
              <a:t>different works from </a:t>
            </a:r>
            <a:r>
              <a:rPr lang="en-US" sz="2400" dirty="0" smtClean="0">
                <a:solidFill>
                  <a:srgbClr val="FFFF00"/>
                </a:solidFill>
              </a:rPr>
              <a:t>1,161 </a:t>
            </a:r>
            <a:r>
              <a:rPr lang="en-US" sz="2400" dirty="0">
                <a:solidFill>
                  <a:srgbClr val="FFFF00"/>
                </a:solidFill>
              </a:rPr>
              <a:t>different </a:t>
            </a:r>
            <a:r>
              <a:rPr lang="en-US" sz="2400" dirty="0" smtClean="0">
                <a:solidFill>
                  <a:srgbClr val="FFFF00"/>
                </a:solidFill>
              </a:rPr>
              <a:t> composers </a:t>
            </a:r>
            <a:r>
              <a:rPr lang="en-US" sz="2400" dirty="0">
                <a:solidFill>
                  <a:srgbClr val="FFFF00"/>
                </a:solidFill>
              </a:rPr>
              <a:t>were played</a:t>
            </a:r>
            <a:r>
              <a:rPr lang="en-US" sz="2400" dirty="0" smtClean="0">
                <a:solidFill>
                  <a:srgbClr val="FFFF00"/>
                </a:solidFill>
              </a:rPr>
              <a:t>.</a:t>
            </a:r>
          </a:p>
          <a:p>
            <a:pPr algn="ctr"/>
            <a:r>
              <a:rPr lang="en-US" sz="2400" dirty="0">
                <a:solidFill>
                  <a:srgbClr val="FFFF00"/>
                </a:solidFill>
              </a:rPr>
              <a:t>During  the five seasons 2008 to 2012</a:t>
            </a:r>
          </a:p>
          <a:p>
            <a:pPr algn="ctr"/>
            <a:endParaRPr lang="en-US" sz="1200" dirty="0" smtClean="0">
              <a:solidFill>
                <a:srgbClr val="FFFF00"/>
              </a:solidFill>
            </a:endParaRPr>
          </a:p>
          <a:p>
            <a:pPr algn="ctr"/>
            <a:r>
              <a:rPr lang="en-US" sz="2400" dirty="0" smtClean="0">
                <a:solidFill>
                  <a:srgbClr val="FFFF00"/>
                </a:solidFill>
              </a:rPr>
              <a:t> The </a:t>
            </a:r>
            <a:r>
              <a:rPr lang="en-US" sz="2400" dirty="0">
                <a:solidFill>
                  <a:srgbClr val="FFFF00"/>
                </a:solidFill>
              </a:rPr>
              <a:t>most popular composers were:</a:t>
            </a:r>
          </a:p>
          <a:p>
            <a:endParaRPr lang="en-US" sz="1200" dirty="0">
              <a:solidFill>
                <a:srgbClr val="FFFF00"/>
              </a:solidFill>
            </a:endParaRPr>
          </a:p>
          <a:p>
            <a:r>
              <a:rPr lang="en-US" sz="2400" dirty="0">
                <a:solidFill>
                  <a:srgbClr val="FFFF00"/>
                </a:solidFill>
              </a:rPr>
              <a:t>    </a:t>
            </a:r>
            <a:r>
              <a:rPr lang="en-US" sz="2400" b="1" dirty="0">
                <a:solidFill>
                  <a:srgbClr val="FFFF00"/>
                </a:solidFill>
              </a:rPr>
              <a:t>Giuseppe </a:t>
            </a:r>
            <a:r>
              <a:rPr lang="en-US" sz="2400" b="1" dirty="0" smtClean="0">
                <a:solidFill>
                  <a:srgbClr val="FFFF00"/>
                </a:solidFill>
              </a:rPr>
              <a:t>Verdi</a:t>
            </a:r>
            <a:r>
              <a:rPr lang="en-US" sz="2400" dirty="0">
                <a:solidFill>
                  <a:srgbClr val="FFFF00"/>
                </a:solidFill>
              </a:rPr>
              <a:t> </a:t>
            </a:r>
            <a:r>
              <a:rPr lang="en-US" dirty="0" smtClean="0">
                <a:solidFill>
                  <a:srgbClr val="FFFF00"/>
                </a:solidFill>
              </a:rPr>
              <a:t>- </a:t>
            </a:r>
            <a:r>
              <a:rPr lang="en-US" sz="2000" dirty="0" smtClean="0">
                <a:solidFill>
                  <a:srgbClr val="0070C0"/>
                </a:solidFill>
              </a:rPr>
              <a:t>2,586 performances</a:t>
            </a:r>
          </a:p>
          <a:p>
            <a:endParaRPr lang="en-US" sz="1200" dirty="0">
              <a:solidFill>
                <a:srgbClr val="FFFF00"/>
              </a:solidFill>
            </a:endParaRPr>
          </a:p>
          <a:p>
            <a:r>
              <a:rPr lang="en-US" dirty="0">
                <a:solidFill>
                  <a:srgbClr val="FFFF00"/>
                </a:solidFill>
              </a:rPr>
              <a:t>    </a:t>
            </a:r>
            <a:r>
              <a:rPr lang="en-US" sz="2400" b="1" dirty="0">
                <a:solidFill>
                  <a:srgbClr val="FFFF00"/>
                </a:solidFill>
              </a:rPr>
              <a:t>Giacomo </a:t>
            </a:r>
            <a:r>
              <a:rPr lang="en-US" sz="2400" b="1" dirty="0" smtClean="0">
                <a:solidFill>
                  <a:srgbClr val="FFFF00"/>
                </a:solidFill>
              </a:rPr>
              <a:t>Puccini - </a:t>
            </a:r>
            <a:r>
              <a:rPr lang="en-US" sz="2400" dirty="0" smtClean="0">
                <a:solidFill>
                  <a:srgbClr val="FFFF00"/>
                </a:solidFill>
              </a:rPr>
              <a:t> </a:t>
            </a:r>
            <a:r>
              <a:rPr lang="en-US" sz="2000" dirty="0" smtClean="0">
                <a:solidFill>
                  <a:srgbClr val="0070C0"/>
                </a:solidFill>
              </a:rPr>
              <a:t>1,893 performances</a:t>
            </a:r>
          </a:p>
          <a:p>
            <a:endParaRPr lang="en-US" sz="1200" dirty="0" smtClean="0">
              <a:solidFill>
                <a:srgbClr val="FFFF00"/>
              </a:solidFill>
            </a:endParaRPr>
          </a:p>
          <a:p>
            <a:r>
              <a:rPr lang="en-US" dirty="0" smtClean="0">
                <a:solidFill>
                  <a:srgbClr val="FFFF00"/>
                </a:solidFill>
              </a:rPr>
              <a:t>    </a:t>
            </a:r>
            <a:r>
              <a:rPr lang="en-US" sz="2400" b="1" dirty="0">
                <a:solidFill>
                  <a:srgbClr val="FFFF00"/>
                </a:solidFill>
              </a:rPr>
              <a:t>Wolfgang Amadeus </a:t>
            </a:r>
            <a:r>
              <a:rPr lang="en-US" sz="2400" b="1" dirty="0" smtClean="0">
                <a:solidFill>
                  <a:srgbClr val="FFFF00"/>
                </a:solidFill>
              </a:rPr>
              <a:t>Mozart  - </a:t>
            </a:r>
            <a:r>
              <a:rPr lang="en-US" dirty="0" smtClean="0">
                <a:solidFill>
                  <a:srgbClr val="0070C0"/>
                </a:solidFill>
              </a:rPr>
              <a:t>2012 performances</a:t>
            </a:r>
          </a:p>
          <a:p>
            <a:endParaRPr lang="en-US" sz="1200" dirty="0">
              <a:solidFill>
                <a:srgbClr val="FFFF00"/>
              </a:solidFill>
            </a:endParaRPr>
          </a:p>
          <a:p>
            <a:r>
              <a:rPr lang="en-US" dirty="0">
                <a:solidFill>
                  <a:srgbClr val="FFFF00"/>
                </a:solidFill>
              </a:rPr>
              <a:t>    </a:t>
            </a:r>
            <a:r>
              <a:rPr lang="en-US" sz="2400" b="1" dirty="0">
                <a:solidFill>
                  <a:srgbClr val="FFFF00"/>
                </a:solidFill>
              </a:rPr>
              <a:t>Richard </a:t>
            </a:r>
            <a:r>
              <a:rPr lang="en-US" sz="2400" b="1" dirty="0" smtClean="0">
                <a:solidFill>
                  <a:srgbClr val="FFFF00"/>
                </a:solidFill>
              </a:rPr>
              <a:t>Wagner - </a:t>
            </a:r>
            <a:r>
              <a:rPr lang="en-US" dirty="0" smtClean="0">
                <a:solidFill>
                  <a:srgbClr val="0070C0"/>
                </a:solidFill>
              </a:rPr>
              <a:t>1,131 performances</a:t>
            </a:r>
          </a:p>
          <a:p>
            <a:endParaRPr lang="en-US" sz="1200" dirty="0">
              <a:solidFill>
                <a:srgbClr val="FFFF00"/>
              </a:solidFill>
            </a:endParaRPr>
          </a:p>
          <a:p>
            <a:r>
              <a:rPr lang="en-US" b="1" dirty="0">
                <a:solidFill>
                  <a:srgbClr val="FFFF00"/>
                </a:solidFill>
              </a:rPr>
              <a:t>    </a:t>
            </a:r>
            <a:r>
              <a:rPr lang="en-US" sz="2400" b="1" dirty="0" err="1">
                <a:solidFill>
                  <a:srgbClr val="FFFF00"/>
                </a:solidFill>
              </a:rPr>
              <a:t>Gioachino</a:t>
            </a:r>
            <a:r>
              <a:rPr lang="en-US" sz="2400" b="1" dirty="0">
                <a:solidFill>
                  <a:srgbClr val="FFFF00"/>
                </a:solidFill>
              </a:rPr>
              <a:t> </a:t>
            </a:r>
            <a:r>
              <a:rPr lang="en-US" sz="2400" b="1" dirty="0" smtClean="0">
                <a:solidFill>
                  <a:srgbClr val="FFFF00"/>
                </a:solidFill>
              </a:rPr>
              <a:t>Rossini – </a:t>
            </a:r>
            <a:r>
              <a:rPr lang="en-US" dirty="0" smtClean="0">
                <a:solidFill>
                  <a:srgbClr val="0070C0"/>
                </a:solidFill>
              </a:rPr>
              <a:t>960 performances</a:t>
            </a:r>
          </a:p>
          <a:p>
            <a:endParaRPr lang="en-US" dirty="0" smtClean="0">
              <a:solidFill>
                <a:srgbClr val="0070C0"/>
              </a:solidFill>
            </a:endParaRPr>
          </a:p>
          <a:p>
            <a:endParaRPr lang="en-US" dirty="0" smtClean="0">
              <a:solidFill>
                <a:srgbClr val="0070C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95229" y="5275712"/>
            <a:ext cx="78726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smtClean="0">
                <a:solidFill>
                  <a:srgbClr val="FFFF00"/>
                </a:solidFill>
              </a:rPr>
              <a:t>More </a:t>
            </a:r>
            <a:r>
              <a:rPr lang="en-US" sz="2400" i="1" dirty="0">
                <a:solidFill>
                  <a:srgbClr val="FFFF00"/>
                </a:solidFill>
              </a:rPr>
              <a:t>than 600 of the composers played </a:t>
            </a:r>
            <a:r>
              <a:rPr lang="en-US" sz="2400" i="1" dirty="0" smtClean="0">
                <a:solidFill>
                  <a:srgbClr val="FFFF00"/>
                </a:solidFill>
              </a:rPr>
              <a:t>during </a:t>
            </a:r>
            <a:r>
              <a:rPr lang="en-US" sz="2400" i="1" dirty="0">
                <a:solidFill>
                  <a:srgbClr val="FFFF00"/>
                </a:solidFill>
              </a:rPr>
              <a:t>this period were </a:t>
            </a:r>
            <a:r>
              <a:rPr lang="en-US" sz="2400" i="1" dirty="0" smtClean="0">
                <a:solidFill>
                  <a:srgbClr val="FFFF00"/>
                </a:solidFill>
              </a:rPr>
              <a:t>alive</a:t>
            </a:r>
            <a:endParaRPr lang="en-US" sz="2400" i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3361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10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8599" y="304800"/>
            <a:ext cx="7924800" cy="1143000"/>
          </a:xfrm>
        </p:spPr>
        <p:txBody>
          <a:bodyPr/>
          <a:lstStyle/>
          <a:p>
            <a:pPr algn="ctr"/>
            <a:r>
              <a:rPr lang="en-US" sz="4000" cap="none" dirty="0" smtClean="0">
                <a:solidFill>
                  <a:srgbClr val="00B0F0"/>
                </a:solidFill>
              </a:rPr>
              <a:t>Most Popular Operas</a:t>
            </a:r>
            <a:br>
              <a:rPr lang="en-US" sz="4000" cap="none" dirty="0" smtClean="0">
                <a:solidFill>
                  <a:srgbClr val="00B0F0"/>
                </a:solidFill>
              </a:rPr>
            </a:br>
            <a:r>
              <a:rPr lang="en-US" sz="2400" cap="none" dirty="0" smtClean="0">
                <a:solidFill>
                  <a:srgbClr val="00B0F0"/>
                </a:solidFill>
              </a:rPr>
              <a:t>Five Seasons  2009 – 2014</a:t>
            </a:r>
            <a:br>
              <a:rPr lang="en-US" sz="2400" cap="none" dirty="0" smtClean="0">
                <a:solidFill>
                  <a:srgbClr val="00B0F0"/>
                </a:solidFill>
              </a:rPr>
            </a:br>
            <a:r>
              <a:rPr lang="en-US" sz="2400" cap="none" dirty="0" smtClean="0">
                <a:solidFill>
                  <a:srgbClr val="00B0F0"/>
                </a:solidFill>
              </a:rPr>
              <a:t>900 Theatres</a:t>
            </a:r>
            <a:endParaRPr lang="en-US" sz="2400" cap="none" dirty="0">
              <a:solidFill>
                <a:srgbClr val="00B0F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068783" y="1219200"/>
            <a:ext cx="5017720" cy="47243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800" dirty="0" smtClean="0">
              <a:solidFill>
                <a:srgbClr val="FFFF00"/>
              </a:solidFill>
            </a:endParaRPr>
          </a:p>
          <a:p>
            <a:r>
              <a:rPr lang="en-US" sz="2200" dirty="0" smtClean="0">
                <a:solidFill>
                  <a:srgbClr val="FFFF00"/>
                </a:solidFill>
              </a:rPr>
              <a:t>La </a:t>
            </a:r>
            <a:r>
              <a:rPr lang="en-US" sz="2200" dirty="0" err="1">
                <a:solidFill>
                  <a:srgbClr val="FFFF00"/>
                </a:solidFill>
              </a:rPr>
              <a:t>traviata</a:t>
            </a:r>
            <a:r>
              <a:rPr lang="en-US" sz="2200" dirty="0">
                <a:solidFill>
                  <a:srgbClr val="FFFF00"/>
                </a:solidFill>
              </a:rPr>
              <a:t> </a:t>
            </a:r>
            <a:r>
              <a:rPr lang="en-US" dirty="0">
                <a:solidFill>
                  <a:srgbClr val="FFFF00"/>
                </a:solidFill>
              </a:rPr>
              <a:t>(1853, Verdi) 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sz="1600" dirty="0" smtClean="0">
                <a:solidFill>
                  <a:srgbClr val="FFFF00"/>
                </a:solidFill>
              </a:rPr>
              <a:t>659 performances</a:t>
            </a:r>
          </a:p>
          <a:p>
            <a:endParaRPr lang="en-US" sz="800" dirty="0" smtClean="0">
              <a:solidFill>
                <a:srgbClr val="FFFF00"/>
              </a:solidFill>
            </a:endParaRPr>
          </a:p>
          <a:p>
            <a:r>
              <a:rPr lang="en-US" sz="2200" dirty="0" smtClean="0">
                <a:solidFill>
                  <a:srgbClr val="FFFF00"/>
                </a:solidFill>
              </a:rPr>
              <a:t>Carmen</a:t>
            </a:r>
            <a:r>
              <a:rPr lang="en-US" sz="2000" dirty="0" smtClean="0">
                <a:solidFill>
                  <a:srgbClr val="FFFF00"/>
                </a:solidFill>
              </a:rPr>
              <a:t> </a:t>
            </a:r>
            <a:r>
              <a:rPr lang="en-US" dirty="0">
                <a:solidFill>
                  <a:srgbClr val="FFFF00"/>
                </a:solidFill>
              </a:rPr>
              <a:t>(1875, Bizet</a:t>
            </a:r>
            <a:r>
              <a:rPr lang="en-US" dirty="0" smtClean="0">
                <a:solidFill>
                  <a:srgbClr val="FFFF00"/>
                </a:solidFill>
              </a:rPr>
              <a:t>) </a:t>
            </a:r>
            <a:r>
              <a:rPr lang="en-US" sz="1600" dirty="0" smtClean="0">
                <a:solidFill>
                  <a:srgbClr val="FFFF00"/>
                </a:solidFill>
              </a:rPr>
              <a:t>548  performances</a:t>
            </a:r>
          </a:p>
          <a:p>
            <a:endParaRPr lang="en-US" sz="900" dirty="0">
              <a:solidFill>
                <a:srgbClr val="FFFF00"/>
              </a:solidFill>
            </a:endParaRPr>
          </a:p>
          <a:p>
            <a:r>
              <a:rPr lang="en-US" sz="2200" dirty="0" smtClean="0">
                <a:solidFill>
                  <a:srgbClr val="FFFF00"/>
                </a:solidFill>
              </a:rPr>
              <a:t>La </a:t>
            </a:r>
            <a:r>
              <a:rPr lang="en-US" sz="2200" dirty="0" err="1">
                <a:solidFill>
                  <a:srgbClr val="FFFF00"/>
                </a:solidFill>
              </a:rPr>
              <a:t>bohème</a:t>
            </a:r>
            <a:r>
              <a:rPr lang="en-US" sz="2200" dirty="0">
                <a:solidFill>
                  <a:srgbClr val="FFFF00"/>
                </a:solidFill>
              </a:rPr>
              <a:t> </a:t>
            </a:r>
            <a:r>
              <a:rPr lang="en-US" dirty="0">
                <a:solidFill>
                  <a:srgbClr val="FFFF00"/>
                </a:solidFill>
              </a:rPr>
              <a:t>(1896, Puccini) </a:t>
            </a:r>
            <a:r>
              <a:rPr lang="en-US" sz="2000" dirty="0" smtClean="0">
                <a:solidFill>
                  <a:srgbClr val="FFFF00"/>
                </a:solidFill>
              </a:rPr>
              <a:t> </a:t>
            </a:r>
            <a:r>
              <a:rPr lang="en-US" dirty="0" smtClean="0">
                <a:solidFill>
                  <a:srgbClr val="FFFF00"/>
                </a:solidFill>
              </a:rPr>
              <a:t>522  performances</a:t>
            </a:r>
          </a:p>
          <a:p>
            <a:endParaRPr lang="en-US" sz="800" dirty="0">
              <a:solidFill>
                <a:srgbClr val="FFFF00"/>
              </a:solidFill>
            </a:endParaRPr>
          </a:p>
          <a:p>
            <a:r>
              <a:rPr lang="en-US" sz="2200" dirty="0" smtClean="0">
                <a:solidFill>
                  <a:srgbClr val="FFFF00"/>
                </a:solidFill>
              </a:rPr>
              <a:t>Die </a:t>
            </a:r>
            <a:r>
              <a:rPr lang="en-US" sz="2200" dirty="0" err="1">
                <a:solidFill>
                  <a:srgbClr val="FFFF00"/>
                </a:solidFill>
              </a:rPr>
              <a:t>Zauberflöte</a:t>
            </a:r>
            <a:r>
              <a:rPr lang="en-US" sz="2200" dirty="0">
                <a:solidFill>
                  <a:srgbClr val="FFFF00"/>
                </a:solidFill>
              </a:rPr>
              <a:t> </a:t>
            </a:r>
            <a:r>
              <a:rPr lang="en-US" dirty="0">
                <a:solidFill>
                  <a:srgbClr val="FFFF00"/>
                </a:solidFill>
              </a:rPr>
              <a:t>(1791, Mozart</a:t>
            </a:r>
            <a:r>
              <a:rPr lang="en-US" dirty="0" smtClean="0">
                <a:solidFill>
                  <a:srgbClr val="FFFF00"/>
                </a:solidFill>
              </a:rPr>
              <a:t>) </a:t>
            </a:r>
            <a:r>
              <a:rPr lang="en-US" sz="1600" dirty="0" smtClean="0">
                <a:solidFill>
                  <a:srgbClr val="FFFF00"/>
                </a:solidFill>
              </a:rPr>
              <a:t>474 performances</a:t>
            </a:r>
          </a:p>
          <a:p>
            <a:endParaRPr lang="en-US" sz="900" dirty="0">
              <a:solidFill>
                <a:srgbClr val="FFFF00"/>
              </a:solidFill>
            </a:endParaRPr>
          </a:p>
          <a:p>
            <a:r>
              <a:rPr lang="en-US" sz="2200" dirty="0" smtClean="0">
                <a:solidFill>
                  <a:srgbClr val="FFFF00"/>
                </a:solidFill>
              </a:rPr>
              <a:t>Tosca </a:t>
            </a:r>
            <a:r>
              <a:rPr lang="en-US" dirty="0">
                <a:solidFill>
                  <a:srgbClr val="FFFF00"/>
                </a:solidFill>
              </a:rPr>
              <a:t>(1900, Puccini) </a:t>
            </a:r>
            <a:r>
              <a:rPr lang="en-US" sz="1600" dirty="0" smtClean="0">
                <a:solidFill>
                  <a:srgbClr val="FFFF00"/>
                </a:solidFill>
              </a:rPr>
              <a:t>479 performances</a:t>
            </a:r>
          </a:p>
          <a:p>
            <a:endParaRPr lang="en-US" sz="800" dirty="0" smtClean="0">
              <a:solidFill>
                <a:srgbClr val="FFFF00"/>
              </a:solidFill>
            </a:endParaRPr>
          </a:p>
          <a:p>
            <a:r>
              <a:rPr lang="en-US" sz="2200" dirty="0" err="1" smtClean="0">
                <a:solidFill>
                  <a:srgbClr val="FFFF00"/>
                </a:solidFill>
              </a:rPr>
              <a:t>Madama</a:t>
            </a:r>
            <a:r>
              <a:rPr lang="en-US" sz="2200" dirty="0" smtClean="0">
                <a:solidFill>
                  <a:srgbClr val="FFFF00"/>
                </a:solidFill>
              </a:rPr>
              <a:t> Butterfly </a:t>
            </a:r>
            <a:r>
              <a:rPr lang="en-US" dirty="0" smtClean="0">
                <a:solidFill>
                  <a:srgbClr val="FFFF00"/>
                </a:solidFill>
              </a:rPr>
              <a:t>(1903, Puccini)  </a:t>
            </a:r>
            <a:r>
              <a:rPr lang="en-US" sz="1600" dirty="0" smtClean="0">
                <a:solidFill>
                  <a:srgbClr val="FFFF00"/>
                </a:solidFill>
              </a:rPr>
              <a:t>462 performances</a:t>
            </a:r>
          </a:p>
          <a:p>
            <a:endParaRPr lang="en-US" sz="800" dirty="0" smtClean="0">
              <a:solidFill>
                <a:srgbClr val="FFFF00"/>
              </a:solidFill>
            </a:endParaRPr>
          </a:p>
          <a:p>
            <a:r>
              <a:rPr lang="en-US" sz="2200" dirty="0" smtClean="0">
                <a:solidFill>
                  <a:srgbClr val="FFFF00"/>
                </a:solidFill>
              </a:rPr>
              <a:t>Il </a:t>
            </a:r>
            <a:r>
              <a:rPr lang="en-US" sz="2200" dirty="0" err="1" smtClean="0">
                <a:solidFill>
                  <a:srgbClr val="FFFF00"/>
                </a:solidFill>
              </a:rPr>
              <a:t>Barbiere</a:t>
            </a:r>
            <a:r>
              <a:rPr lang="en-US" sz="2200" dirty="0" smtClean="0">
                <a:solidFill>
                  <a:srgbClr val="FFFF00"/>
                </a:solidFill>
              </a:rPr>
              <a:t> di </a:t>
            </a:r>
            <a:r>
              <a:rPr lang="en-US" sz="2200" dirty="0" err="1" smtClean="0">
                <a:solidFill>
                  <a:srgbClr val="FFFF00"/>
                </a:solidFill>
              </a:rPr>
              <a:t>Siviglia</a:t>
            </a:r>
            <a:r>
              <a:rPr lang="en-US" sz="2200" dirty="0" smtClean="0">
                <a:solidFill>
                  <a:srgbClr val="FFFF00"/>
                </a:solidFill>
              </a:rPr>
              <a:t> </a:t>
            </a:r>
            <a:r>
              <a:rPr lang="en-US" dirty="0" smtClean="0">
                <a:solidFill>
                  <a:srgbClr val="FFFF00"/>
                </a:solidFill>
              </a:rPr>
              <a:t>(1816,Rossini)  </a:t>
            </a:r>
            <a:r>
              <a:rPr lang="en-US" sz="1600" dirty="0" smtClean="0">
                <a:solidFill>
                  <a:srgbClr val="FFFF00"/>
                </a:solidFill>
              </a:rPr>
              <a:t>453 performances</a:t>
            </a:r>
          </a:p>
          <a:p>
            <a:endParaRPr lang="en-US" sz="800" dirty="0" smtClean="0">
              <a:solidFill>
                <a:srgbClr val="FFFF00"/>
              </a:solidFill>
            </a:endParaRPr>
          </a:p>
          <a:p>
            <a:r>
              <a:rPr lang="en-US" sz="2200" dirty="0" err="1" smtClean="0">
                <a:solidFill>
                  <a:srgbClr val="FFFF00"/>
                </a:solidFill>
              </a:rPr>
              <a:t>Rigoletto</a:t>
            </a:r>
            <a:r>
              <a:rPr lang="en-US" sz="2000" dirty="0" smtClean="0">
                <a:solidFill>
                  <a:srgbClr val="FFFF00"/>
                </a:solidFill>
              </a:rPr>
              <a:t> </a:t>
            </a:r>
            <a:r>
              <a:rPr lang="en-US" dirty="0" smtClean="0">
                <a:solidFill>
                  <a:srgbClr val="FFFF00"/>
                </a:solidFill>
              </a:rPr>
              <a:t>(1851, Verdi</a:t>
            </a:r>
            <a:r>
              <a:rPr lang="en-US" sz="2000" dirty="0" smtClean="0">
                <a:solidFill>
                  <a:srgbClr val="FFFF00"/>
                </a:solidFill>
              </a:rPr>
              <a:t>)  </a:t>
            </a:r>
            <a:r>
              <a:rPr lang="en-US" sz="1600" dirty="0" smtClean="0">
                <a:solidFill>
                  <a:srgbClr val="FFFF00"/>
                </a:solidFill>
              </a:rPr>
              <a:t>445 performances</a:t>
            </a:r>
          </a:p>
          <a:p>
            <a:endParaRPr lang="en-US" sz="900" dirty="0" smtClean="0">
              <a:solidFill>
                <a:srgbClr val="FFFF00"/>
              </a:solidFill>
            </a:endParaRPr>
          </a:p>
          <a:p>
            <a:r>
              <a:rPr lang="en-US" sz="2200" dirty="0" smtClean="0">
                <a:solidFill>
                  <a:srgbClr val="FFFF00"/>
                </a:solidFill>
              </a:rPr>
              <a:t>Le </a:t>
            </a:r>
            <a:r>
              <a:rPr lang="en-US" sz="2200" dirty="0" err="1" smtClean="0">
                <a:solidFill>
                  <a:srgbClr val="FFFF00"/>
                </a:solidFill>
              </a:rPr>
              <a:t>Noze</a:t>
            </a:r>
            <a:r>
              <a:rPr lang="en-US" sz="2200" dirty="0" smtClean="0">
                <a:solidFill>
                  <a:srgbClr val="FFFF00"/>
                </a:solidFill>
              </a:rPr>
              <a:t> di Figaro</a:t>
            </a:r>
            <a:r>
              <a:rPr lang="en-US" sz="2000" dirty="0" smtClean="0">
                <a:solidFill>
                  <a:srgbClr val="FFFF00"/>
                </a:solidFill>
              </a:rPr>
              <a:t> </a:t>
            </a:r>
            <a:r>
              <a:rPr lang="en-US" dirty="0" smtClean="0">
                <a:solidFill>
                  <a:srgbClr val="FFFF00"/>
                </a:solidFill>
              </a:rPr>
              <a:t>(1786, Mozart) </a:t>
            </a:r>
            <a:r>
              <a:rPr lang="en-US" sz="1600" dirty="0" smtClean="0">
                <a:solidFill>
                  <a:srgbClr val="FFFF00"/>
                </a:solidFill>
              </a:rPr>
              <a:t>420 performances</a:t>
            </a:r>
          </a:p>
          <a:p>
            <a:endParaRPr lang="en-US" sz="800" dirty="0" smtClean="0">
              <a:solidFill>
                <a:srgbClr val="FFFF00"/>
              </a:solidFill>
            </a:endParaRPr>
          </a:p>
          <a:p>
            <a:r>
              <a:rPr lang="en-US" sz="2200" dirty="0" smtClean="0">
                <a:solidFill>
                  <a:srgbClr val="FFFF00"/>
                </a:solidFill>
              </a:rPr>
              <a:t>Don Giovanni </a:t>
            </a:r>
            <a:r>
              <a:rPr lang="en-US" dirty="0" smtClean="0">
                <a:solidFill>
                  <a:srgbClr val="FFFF00"/>
                </a:solidFill>
              </a:rPr>
              <a:t>(1787, Mozart) </a:t>
            </a:r>
            <a:r>
              <a:rPr lang="en-US" sz="1600" dirty="0" smtClean="0">
                <a:solidFill>
                  <a:srgbClr val="FFFF00"/>
                </a:solidFill>
              </a:rPr>
              <a:t>391 performances</a:t>
            </a:r>
            <a:endParaRPr lang="en-US" sz="16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9031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000" cap="none" dirty="0" smtClean="0">
                <a:solidFill>
                  <a:srgbClr val="00B0F0"/>
                </a:solidFill>
              </a:rPr>
              <a:t>The Plan</a:t>
            </a:r>
            <a:endParaRPr lang="en-US" sz="4000" cap="none" dirty="0">
              <a:solidFill>
                <a:srgbClr val="00B0F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93231" y="3962400"/>
            <a:ext cx="28937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B0F0"/>
                </a:solidFill>
                <a:sym typeface="Wingdings"/>
              </a:rPr>
              <a:t></a:t>
            </a:r>
            <a:r>
              <a:rPr lang="en-US" sz="1400" dirty="0" smtClean="0">
                <a:solidFill>
                  <a:srgbClr val="FFFF00"/>
                </a:solidFill>
              </a:rPr>
              <a:t> </a:t>
            </a:r>
            <a:r>
              <a:rPr lang="en-US" sz="2400" dirty="0" smtClean="0">
                <a:solidFill>
                  <a:srgbClr val="FFFF00"/>
                </a:solidFill>
              </a:rPr>
              <a:t>  </a:t>
            </a:r>
            <a:r>
              <a:rPr lang="en-US" sz="2400" dirty="0">
                <a:solidFill>
                  <a:srgbClr val="FFFF00"/>
                </a:solidFill>
              </a:rPr>
              <a:t>History &amp; </a:t>
            </a:r>
            <a:r>
              <a:rPr lang="en-US" sz="2400" dirty="0" smtClean="0">
                <a:solidFill>
                  <a:srgbClr val="FFFF00"/>
                </a:solidFill>
              </a:rPr>
              <a:t>vocabulary 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60929" y="3352800"/>
            <a:ext cx="32445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B0F0"/>
                </a:solidFill>
                <a:sym typeface="Wingdings"/>
              </a:rPr>
              <a:t></a:t>
            </a:r>
            <a:r>
              <a:rPr lang="en-US" sz="2400" dirty="0" smtClean="0">
                <a:solidFill>
                  <a:srgbClr val="FFFF00"/>
                </a:solidFill>
                <a:sym typeface="Wingdings"/>
              </a:rPr>
              <a:t>  </a:t>
            </a:r>
            <a:r>
              <a:rPr lang="en-US" sz="2400" dirty="0" smtClean="0">
                <a:solidFill>
                  <a:srgbClr val="FFFF00"/>
                </a:solidFill>
              </a:rPr>
              <a:t>Techniques  for  </a:t>
            </a:r>
            <a:r>
              <a:rPr lang="en-US" sz="2400" dirty="0">
                <a:solidFill>
                  <a:srgbClr val="FFFF00"/>
                </a:solidFill>
              </a:rPr>
              <a:t>l</a:t>
            </a:r>
            <a:r>
              <a:rPr lang="en-US" sz="2400" dirty="0" smtClean="0">
                <a:solidFill>
                  <a:srgbClr val="FFFF00"/>
                </a:solidFill>
              </a:rPr>
              <a:t>istening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60929" y="4495800"/>
            <a:ext cx="33313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B0F0"/>
                </a:solidFill>
                <a:sym typeface="Wingdings"/>
              </a:rPr>
              <a:t></a:t>
            </a:r>
            <a:r>
              <a:rPr lang="en-US" sz="2400" dirty="0" smtClean="0">
                <a:solidFill>
                  <a:srgbClr val="FFFF00"/>
                </a:solidFill>
              </a:rPr>
              <a:t>  Sample a few great arias 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43000" y="2514600"/>
            <a:ext cx="328545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B0F0"/>
                </a:solidFill>
                <a:sym typeface="Wingdings"/>
              </a:rPr>
              <a:t></a:t>
            </a:r>
            <a:r>
              <a:rPr lang="en-US" sz="4000" dirty="0">
                <a:solidFill>
                  <a:srgbClr val="FFFF00"/>
                </a:solidFill>
                <a:sym typeface="Wingdings"/>
              </a:rPr>
              <a:t> </a:t>
            </a:r>
            <a:r>
              <a:rPr lang="en-US" sz="4000" dirty="0" smtClean="0">
                <a:solidFill>
                  <a:srgbClr val="FFFF00"/>
                </a:solidFill>
                <a:sym typeface="Wingdings"/>
              </a:rPr>
              <a:t> </a:t>
            </a:r>
            <a:r>
              <a:rPr lang="en-US" sz="2400" dirty="0" smtClean="0">
                <a:solidFill>
                  <a:srgbClr val="FFFF00"/>
                </a:solidFill>
              </a:rPr>
              <a:t>A theory about humanity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43000" y="1604356"/>
            <a:ext cx="369203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B0F0"/>
                </a:solidFill>
                <a:sym typeface="Wingdings"/>
              </a:rPr>
              <a:t></a:t>
            </a:r>
            <a:r>
              <a:rPr lang="en-US" sz="6000" dirty="0">
                <a:solidFill>
                  <a:srgbClr val="FFFF00"/>
                </a:solidFill>
                <a:sym typeface="Wingdings"/>
              </a:rPr>
              <a:t> </a:t>
            </a:r>
            <a:r>
              <a:rPr lang="en-US" sz="2400" dirty="0" smtClean="0">
                <a:solidFill>
                  <a:srgbClr val="FFFF00"/>
                </a:solidFill>
              </a:rPr>
              <a:t>The goal of this presentation</a:t>
            </a:r>
            <a:endParaRPr lang="en-US" sz="2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2658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7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000" cap="none" dirty="0" smtClean="0">
                <a:solidFill>
                  <a:srgbClr val="FFFF00"/>
                </a:solidFill>
              </a:rPr>
              <a:t>Most Popular 20th </a:t>
            </a:r>
            <a:r>
              <a:rPr lang="en-US" sz="4000" cap="none" dirty="0">
                <a:solidFill>
                  <a:srgbClr val="FFFF00"/>
                </a:solidFill>
              </a:rPr>
              <a:t>Century Operas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143000" y="1600200"/>
            <a:ext cx="5277407" cy="40626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The </a:t>
            </a:r>
            <a:r>
              <a:rPr lang="en-US" sz="2400" dirty="0">
                <a:solidFill>
                  <a:srgbClr val="FFFF00"/>
                </a:solidFill>
              </a:rPr>
              <a:t>Turn of the </a:t>
            </a:r>
            <a:r>
              <a:rPr lang="en-US" sz="2400" dirty="0" smtClean="0">
                <a:solidFill>
                  <a:srgbClr val="FFFF00"/>
                </a:solidFill>
              </a:rPr>
              <a:t>Screw </a:t>
            </a:r>
          </a:p>
          <a:p>
            <a:pPr lvl="1"/>
            <a:r>
              <a:rPr lang="en-US" dirty="0" smtClean="0">
                <a:solidFill>
                  <a:srgbClr val="00B0F0"/>
                </a:solidFill>
              </a:rPr>
              <a:t>Benjamin </a:t>
            </a:r>
            <a:r>
              <a:rPr lang="en-US" dirty="0">
                <a:solidFill>
                  <a:srgbClr val="00B0F0"/>
                </a:solidFill>
              </a:rPr>
              <a:t>Britten </a:t>
            </a:r>
            <a:r>
              <a:rPr lang="en-US" dirty="0" smtClean="0">
                <a:solidFill>
                  <a:srgbClr val="00B0F0"/>
                </a:solidFill>
              </a:rPr>
              <a:t> - 1954</a:t>
            </a:r>
          </a:p>
          <a:p>
            <a:endParaRPr lang="en-US" dirty="0">
              <a:solidFill>
                <a:srgbClr val="00B0F0"/>
              </a:solidFill>
            </a:endParaRPr>
          </a:p>
          <a:p>
            <a:r>
              <a:rPr lang="en-US" sz="2400" dirty="0" smtClean="0">
                <a:solidFill>
                  <a:srgbClr val="FFFF00"/>
                </a:solidFill>
              </a:rPr>
              <a:t>Lady </a:t>
            </a:r>
            <a:r>
              <a:rPr lang="en-US" sz="2400" dirty="0">
                <a:solidFill>
                  <a:srgbClr val="FFFF00"/>
                </a:solidFill>
              </a:rPr>
              <a:t>Macbeth of the </a:t>
            </a:r>
            <a:r>
              <a:rPr lang="en-US" sz="2400" dirty="0" err="1">
                <a:solidFill>
                  <a:srgbClr val="FFFF00"/>
                </a:solidFill>
              </a:rPr>
              <a:t>Mtsensk</a:t>
            </a:r>
            <a:r>
              <a:rPr lang="en-US" sz="2400" dirty="0">
                <a:solidFill>
                  <a:srgbClr val="FFFF00"/>
                </a:solidFill>
              </a:rPr>
              <a:t> District </a:t>
            </a:r>
            <a:r>
              <a:rPr lang="en-US" sz="2400" dirty="0" smtClean="0">
                <a:solidFill>
                  <a:srgbClr val="00B0F0"/>
                </a:solidFill>
              </a:rPr>
              <a:t> </a:t>
            </a:r>
          </a:p>
          <a:p>
            <a:pPr lvl="1"/>
            <a:r>
              <a:rPr lang="en-US" dirty="0" smtClean="0">
                <a:solidFill>
                  <a:srgbClr val="00B0F0"/>
                </a:solidFill>
              </a:rPr>
              <a:t>Dmitri Shostakovich  -1934</a:t>
            </a:r>
          </a:p>
          <a:p>
            <a:endParaRPr lang="en-US" dirty="0" smtClean="0">
              <a:solidFill>
                <a:srgbClr val="00B0F0"/>
              </a:solidFill>
            </a:endParaRPr>
          </a:p>
          <a:p>
            <a:r>
              <a:rPr lang="en-US" i="1" dirty="0" smtClean="0">
                <a:solidFill>
                  <a:srgbClr val="00B0F0"/>
                </a:solidFill>
              </a:rPr>
              <a:t>The </a:t>
            </a:r>
            <a:r>
              <a:rPr lang="en-US" i="1" dirty="0">
                <a:solidFill>
                  <a:srgbClr val="00B0F0"/>
                </a:solidFill>
              </a:rPr>
              <a:t>most popular works by composers alive on 31 July </a:t>
            </a:r>
            <a:r>
              <a:rPr lang="en-US" i="1" dirty="0" smtClean="0">
                <a:solidFill>
                  <a:srgbClr val="00B0F0"/>
                </a:solidFill>
              </a:rPr>
              <a:t>2012</a:t>
            </a:r>
          </a:p>
          <a:p>
            <a:endParaRPr lang="en-US" dirty="0" smtClean="0">
              <a:solidFill>
                <a:srgbClr val="00B0F0"/>
              </a:solidFill>
            </a:endParaRPr>
          </a:p>
          <a:p>
            <a:r>
              <a:rPr lang="en-US" sz="2400" dirty="0" smtClean="0">
                <a:solidFill>
                  <a:srgbClr val="FFFF00"/>
                </a:solidFill>
              </a:rPr>
              <a:t>The </a:t>
            </a:r>
            <a:r>
              <a:rPr lang="en-US" sz="2400" dirty="0">
                <a:solidFill>
                  <a:srgbClr val="FFFF00"/>
                </a:solidFill>
              </a:rPr>
              <a:t>Diary of Anne Frank </a:t>
            </a:r>
            <a:r>
              <a:rPr lang="en-US" sz="2400" dirty="0" smtClean="0">
                <a:solidFill>
                  <a:srgbClr val="FFFF00"/>
                </a:solidFill>
              </a:rPr>
              <a:t> </a:t>
            </a:r>
          </a:p>
          <a:p>
            <a:pPr lvl="1"/>
            <a:r>
              <a:rPr lang="en-US" dirty="0" err="1" smtClean="0">
                <a:solidFill>
                  <a:srgbClr val="00B0F0"/>
                </a:solidFill>
              </a:rPr>
              <a:t>Grigory</a:t>
            </a:r>
            <a:r>
              <a:rPr lang="en-US" dirty="0" smtClean="0">
                <a:solidFill>
                  <a:srgbClr val="00B0F0"/>
                </a:solidFill>
              </a:rPr>
              <a:t> </a:t>
            </a:r>
            <a:r>
              <a:rPr lang="en-US" dirty="0" err="1" smtClean="0">
                <a:solidFill>
                  <a:srgbClr val="00B0F0"/>
                </a:solidFill>
              </a:rPr>
              <a:t>Frid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smtClean="0">
                <a:solidFill>
                  <a:srgbClr val="00B0F0"/>
                </a:solidFill>
              </a:rPr>
              <a:t>-1968</a:t>
            </a:r>
          </a:p>
          <a:p>
            <a:endParaRPr lang="en-US" dirty="0" smtClean="0">
              <a:solidFill>
                <a:srgbClr val="00B0F0"/>
              </a:solidFill>
            </a:endParaRPr>
          </a:p>
          <a:p>
            <a:r>
              <a:rPr lang="en-US" sz="2400" dirty="0" smtClean="0">
                <a:solidFill>
                  <a:srgbClr val="FFFF00"/>
                </a:solidFill>
              </a:rPr>
              <a:t>Dead </a:t>
            </a:r>
            <a:r>
              <a:rPr lang="en-US" sz="2400" dirty="0">
                <a:solidFill>
                  <a:srgbClr val="FFFF00"/>
                </a:solidFill>
              </a:rPr>
              <a:t>Man Walking </a:t>
            </a:r>
            <a:endParaRPr lang="en-US" sz="2400" dirty="0" smtClean="0">
              <a:solidFill>
                <a:srgbClr val="FFFF00"/>
              </a:solidFill>
            </a:endParaRPr>
          </a:p>
          <a:p>
            <a:pPr lvl="1"/>
            <a:r>
              <a:rPr lang="en-US" dirty="0" smtClean="0">
                <a:solidFill>
                  <a:srgbClr val="00B0F0"/>
                </a:solidFill>
              </a:rPr>
              <a:t>Jake </a:t>
            </a:r>
            <a:r>
              <a:rPr lang="en-US" dirty="0" err="1" smtClean="0">
                <a:solidFill>
                  <a:srgbClr val="00B0F0"/>
                </a:solidFill>
              </a:rPr>
              <a:t>Heggie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smtClean="0">
                <a:solidFill>
                  <a:srgbClr val="00B0F0"/>
                </a:solidFill>
              </a:rPr>
              <a:t>- 2000</a:t>
            </a:r>
            <a:endParaRPr lang="en-US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9704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1777" y="304800"/>
            <a:ext cx="7924800" cy="1143000"/>
          </a:xfrm>
        </p:spPr>
        <p:txBody>
          <a:bodyPr/>
          <a:lstStyle/>
          <a:p>
            <a:pPr algn="ctr"/>
            <a:r>
              <a:rPr lang="en-US" sz="3600" cap="none" dirty="0" smtClean="0">
                <a:solidFill>
                  <a:srgbClr val="00B0F0"/>
                </a:solidFill>
              </a:rPr>
              <a:t>Cities </a:t>
            </a:r>
            <a:r>
              <a:rPr lang="en-US" sz="3600" cap="none" dirty="0">
                <a:solidFill>
                  <a:srgbClr val="00B0F0"/>
                </a:solidFill>
              </a:rPr>
              <a:t>with the </a:t>
            </a:r>
            <a:r>
              <a:rPr lang="en-US" sz="3600" cap="none" dirty="0" smtClean="0">
                <a:solidFill>
                  <a:srgbClr val="00B0F0"/>
                </a:solidFill>
              </a:rPr>
              <a:t>Most Opera Performances</a:t>
            </a:r>
            <a:endParaRPr lang="en-US" sz="3600" cap="none" dirty="0">
              <a:solidFill>
                <a:srgbClr val="00B0F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05000" y="2052918"/>
            <a:ext cx="539663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 smtClean="0">
                <a:solidFill>
                  <a:srgbClr val="FFFF00"/>
                </a:solidFill>
              </a:rPr>
              <a:t>During </a:t>
            </a:r>
            <a:r>
              <a:rPr lang="en-US" sz="2400" i="1" dirty="0">
                <a:solidFill>
                  <a:srgbClr val="FFFF00"/>
                </a:solidFill>
              </a:rPr>
              <a:t>the </a:t>
            </a:r>
            <a:r>
              <a:rPr lang="en-US" sz="2400" i="1" dirty="0" smtClean="0">
                <a:solidFill>
                  <a:srgbClr val="FFFF00"/>
                </a:solidFill>
              </a:rPr>
              <a:t> 2009 – 2014 Seasons</a:t>
            </a:r>
            <a:endParaRPr lang="en-US" sz="2400" i="1" dirty="0">
              <a:solidFill>
                <a:srgbClr val="FFFF00"/>
              </a:solidFill>
            </a:endParaRPr>
          </a:p>
          <a:p>
            <a:endParaRPr lang="en-US" sz="1200" dirty="0" smtClean="0">
              <a:solidFill>
                <a:srgbClr val="FFFF00"/>
              </a:solidFill>
            </a:endParaRPr>
          </a:p>
          <a:p>
            <a:r>
              <a:rPr lang="en-US" sz="2400" dirty="0" smtClean="0">
                <a:solidFill>
                  <a:srgbClr val="00B0F0"/>
                </a:solidFill>
              </a:rPr>
              <a:t>               </a:t>
            </a:r>
            <a:r>
              <a:rPr lang="en-US" sz="2400" u="sng" dirty="0" smtClean="0">
                <a:solidFill>
                  <a:srgbClr val="00B0F0"/>
                </a:solidFill>
              </a:rPr>
              <a:t>City</a:t>
            </a:r>
            <a:r>
              <a:rPr lang="en-US" sz="2400" dirty="0" smtClean="0">
                <a:solidFill>
                  <a:srgbClr val="00B0F0"/>
                </a:solidFill>
              </a:rPr>
              <a:t> 	                  </a:t>
            </a:r>
            <a:r>
              <a:rPr lang="en-US" sz="2400" u="sng" dirty="0" smtClean="0">
                <a:solidFill>
                  <a:srgbClr val="00B0F0"/>
                </a:solidFill>
              </a:rPr>
              <a:t># of Performances</a:t>
            </a:r>
            <a:endParaRPr lang="en-US" sz="2400" u="sng" dirty="0">
              <a:solidFill>
                <a:srgbClr val="00B0F0"/>
              </a:solidFill>
            </a:endParaRPr>
          </a:p>
          <a:p>
            <a:r>
              <a:rPr lang="en-US" sz="2400" dirty="0" smtClean="0">
                <a:solidFill>
                  <a:srgbClr val="FFFF00"/>
                </a:solidFill>
              </a:rPr>
              <a:t>	Berlin </a:t>
            </a:r>
            <a:r>
              <a:rPr lang="en-US" sz="2400" dirty="0">
                <a:solidFill>
                  <a:srgbClr val="FFFF00"/>
                </a:solidFill>
              </a:rPr>
              <a:t>			581 </a:t>
            </a:r>
            <a:endParaRPr lang="en-US" sz="2400" dirty="0" smtClean="0">
              <a:solidFill>
                <a:srgbClr val="FFFF00"/>
              </a:solidFill>
            </a:endParaRPr>
          </a:p>
          <a:p>
            <a:r>
              <a:rPr lang="en-US" sz="2400" dirty="0" smtClean="0">
                <a:solidFill>
                  <a:srgbClr val="FFFF00"/>
                </a:solidFill>
              </a:rPr>
              <a:t>	Vienna 			556</a:t>
            </a:r>
            <a:endParaRPr lang="en-US" sz="2400" dirty="0">
              <a:solidFill>
                <a:srgbClr val="FFFF00"/>
              </a:solidFill>
            </a:endParaRPr>
          </a:p>
          <a:p>
            <a:r>
              <a:rPr lang="en-US" sz="2400" dirty="0" smtClean="0">
                <a:solidFill>
                  <a:srgbClr val="FFFF00"/>
                </a:solidFill>
              </a:rPr>
              <a:t>	Moscow 		539</a:t>
            </a:r>
          </a:p>
          <a:p>
            <a:r>
              <a:rPr lang="en-US" sz="2400" dirty="0" smtClean="0">
                <a:solidFill>
                  <a:srgbClr val="FFFF00"/>
                </a:solidFill>
              </a:rPr>
              <a:t>	London 			511</a:t>
            </a:r>
          </a:p>
          <a:p>
            <a:r>
              <a:rPr lang="en-US" sz="2400" dirty="0" smtClean="0">
                <a:solidFill>
                  <a:srgbClr val="FFFF00"/>
                </a:solidFill>
              </a:rPr>
              <a:t>	St. Petersburg		501</a:t>
            </a:r>
            <a:endParaRPr lang="en-US" sz="2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1027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4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4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1777" y="304800"/>
            <a:ext cx="7924800" cy="1143000"/>
          </a:xfrm>
        </p:spPr>
        <p:txBody>
          <a:bodyPr/>
          <a:lstStyle/>
          <a:p>
            <a:pPr algn="ctr"/>
            <a:r>
              <a:rPr lang="en-US" sz="3600" cap="none" dirty="0" smtClean="0">
                <a:solidFill>
                  <a:srgbClr val="00B0F0"/>
                </a:solidFill>
              </a:rPr>
              <a:t>Countries </a:t>
            </a:r>
            <a:r>
              <a:rPr lang="en-US" sz="3600" cap="none" dirty="0">
                <a:solidFill>
                  <a:srgbClr val="00B0F0"/>
                </a:solidFill>
              </a:rPr>
              <a:t>with the </a:t>
            </a:r>
            <a:r>
              <a:rPr lang="en-US" sz="3600" cap="none" dirty="0" smtClean="0">
                <a:solidFill>
                  <a:srgbClr val="00B0F0"/>
                </a:solidFill>
              </a:rPr>
              <a:t>Most Opera Performances</a:t>
            </a:r>
            <a:endParaRPr lang="en-US" sz="3600" cap="none" dirty="0">
              <a:solidFill>
                <a:srgbClr val="00B0F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13965" y="1676400"/>
            <a:ext cx="5396632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 smtClean="0">
                <a:solidFill>
                  <a:srgbClr val="FFFF00"/>
                </a:solidFill>
              </a:rPr>
              <a:t>During </a:t>
            </a:r>
            <a:r>
              <a:rPr lang="en-US" sz="2400" i="1" dirty="0">
                <a:solidFill>
                  <a:srgbClr val="FFFF00"/>
                </a:solidFill>
              </a:rPr>
              <a:t>the </a:t>
            </a:r>
            <a:r>
              <a:rPr lang="en-US" sz="2400" i="1" dirty="0" smtClean="0">
                <a:solidFill>
                  <a:srgbClr val="FFFF00"/>
                </a:solidFill>
              </a:rPr>
              <a:t> 2009 – 2014 Seasons</a:t>
            </a:r>
            <a:endParaRPr lang="en-US" sz="2400" i="1" dirty="0">
              <a:solidFill>
                <a:srgbClr val="FFFF00"/>
              </a:solidFill>
            </a:endParaRPr>
          </a:p>
          <a:p>
            <a:endParaRPr lang="en-US" sz="1200" dirty="0" smtClean="0">
              <a:solidFill>
                <a:srgbClr val="FFFF00"/>
              </a:solidFill>
            </a:endParaRPr>
          </a:p>
          <a:p>
            <a:r>
              <a:rPr lang="en-US" sz="2400" dirty="0" smtClean="0">
                <a:solidFill>
                  <a:srgbClr val="00B0F0"/>
                </a:solidFill>
              </a:rPr>
              <a:t>               </a:t>
            </a:r>
            <a:r>
              <a:rPr lang="en-US" sz="2400" u="sng" dirty="0" smtClean="0">
                <a:solidFill>
                  <a:srgbClr val="00B0F0"/>
                </a:solidFill>
              </a:rPr>
              <a:t>City</a:t>
            </a:r>
            <a:r>
              <a:rPr lang="en-US" sz="2400" dirty="0" smtClean="0">
                <a:solidFill>
                  <a:srgbClr val="00B0F0"/>
                </a:solidFill>
              </a:rPr>
              <a:t> 	       </a:t>
            </a:r>
            <a:r>
              <a:rPr lang="en-US" sz="2400" u="sng" dirty="0" smtClean="0">
                <a:solidFill>
                  <a:srgbClr val="00B0F0"/>
                </a:solidFill>
              </a:rPr>
              <a:t># of Performances</a:t>
            </a:r>
            <a:endParaRPr lang="en-US" sz="2400" u="sng" dirty="0">
              <a:solidFill>
                <a:srgbClr val="00B0F0"/>
              </a:solidFill>
            </a:endParaRPr>
          </a:p>
          <a:p>
            <a:r>
              <a:rPr lang="en-US" sz="2400" dirty="0" smtClean="0">
                <a:solidFill>
                  <a:srgbClr val="FFFF00"/>
                </a:solidFill>
              </a:rPr>
              <a:t>	Germany</a:t>
            </a:r>
            <a:r>
              <a:rPr lang="en-US" sz="2400" dirty="0">
                <a:solidFill>
                  <a:srgbClr val="FFFF00"/>
                </a:solidFill>
              </a:rPr>
              <a:t>	</a:t>
            </a:r>
            <a:r>
              <a:rPr lang="en-US" sz="2400" dirty="0" smtClean="0">
                <a:solidFill>
                  <a:srgbClr val="FFFF00"/>
                </a:solidFill>
              </a:rPr>
              <a:t>7,565 </a:t>
            </a:r>
          </a:p>
          <a:p>
            <a:endParaRPr lang="en-US" sz="800" dirty="0" smtClean="0">
              <a:solidFill>
                <a:srgbClr val="FFFF00"/>
              </a:solidFill>
            </a:endParaRPr>
          </a:p>
          <a:p>
            <a:r>
              <a:rPr lang="en-US" sz="2400" dirty="0" smtClean="0">
                <a:solidFill>
                  <a:srgbClr val="FFFF00"/>
                </a:solidFill>
              </a:rPr>
              <a:t>	Russia		1,920</a:t>
            </a:r>
          </a:p>
          <a:p>
            <a:endParaRPr lang="en-US" sz="800" dirty="0">
              <a:solidFill>
                <a:srgbClr val="FFFF00"/>
              </a:solidFill>
            </a:endParaRPr>
          </a:p>
          <a:p>
            <a:r>
              <a:rPr lang="en-US" sz="2400" dirty="0" smtClean="0">
                <a:solidFill>
                  <a:srgbClr val="FFFF00"/>
                </a:solidFill>
              </a:rPr>
              <a:t>	USA		1,811</a:t>
            </a:r>
          </a:p>
          <a:p>
            <a:endParaRPr lang="en-US" sz="800" dirty="0" smtClean="0">
              <a:solidFill>
                <a:srgbClr val="FFFF00"/>
              </a:solidFill>
            </a:endParaRPr>
          </a:p>
          <a:p>
            <a:r>
              <a:rPr lang="en-US" sz="2400" dirty="0" smtClean="0">
                <a:solidFill>
                  <a:srgbClr val="FFFF00"/>
                </a:solidFill>
              </a:rPr>
              <a:t>	Italy		1,268</a:t>
            </a:r>
          </a:p>
          <a:p>
            <a:endParaRPr lang="en-US" sz="800" dirty="0" smtClean="0">
              <a:solidFill>
                <a:srgbClr val="FFFF00"/>
              </a:solidFill>
            </a:endParaRPr>
          </a:p>
          <a:p>
            <a:r>
              <a:rPr lang="en-US" sz="2400" dirty="0" smtClean="0">
                <a:solidFill>
                  <a:srgbClr val="FFFF00"/>
                </a:solidFill>
              </a:rPr>
              <a:t>	France		1,266</a:t>
            </a:r>
            <a:endParaRPr lang="en-US" sz="2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8480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4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4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2628" y="-152400"/>
            <a:ext cx="7924800" cy="1143000"/>
          </a:xfrm>
        </p:spPr>
        <p:txBody>
          <a:bodyPr/>
          <a:lstStyle/>
          <a:p>
            <a:pPr algn="ctr"/>
            <a:r>
              <a:rPr lang="en-US" sz="4000" b="1" cap="none" dirty="0" smtClean="0">
                <a:solidFill>
                  <a:srgbClr val="00B0F0"/>
                </a:solidFill>
              </a:rPr>
              <a:t>Vocabulary</a:t>
            </a:r>
            <a:endParaRPr lang="en-US" sz="4000" b="1" cap="none" dirty="0">
              <a:solidFill>
                <a:srgbClr val="00B0F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00548" y="2258908"/>
            <a:ext cx="82910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B0F0"/>
                </a:solidFill>
                <a:sym typeface="Wingdings"/>
              </a:rPr>
              <a:t> </a:t>
            </a:r>
            <a:r>
              <a:rPr lang="en-US" sz="2400" b="1" dirty="0" smtClean="0">
                <a:solidFill>
                  <a:srgbClr val="FFFF00"/>
                </a:solidFill>
                <a:sym typeface="Wingdings"/>
              </a:rPr>
              <a:t> </a:t>
            </a:r>
            <a:r>
              <a:rPr lang="en-US" sz="2400" b="1" dirty="0" smtClean="0">
                <a:solidFill>
                  <a:srgbClr val="FFFF00"/>
                </a:solidFill>
              </a:rPr>
              <a:t>Coloratura</a:t>
            </a:r>
            <a:r>
              <a:rPr lang="en-US" sz="2400" dirty="0" smtClean="0">
                <a:solidFill>
                  <a:srgbClr val="FFFF00"/>
                </a:solidFill>
              </a:rPr>
              <a:t> -  vocal athleticism common in the 18</a:t>
            </a:r>
            <a:r>
              <a:rPr lang="en-US" sz="2400" baseline="30000" dirty="0" smtClean="0">
                <a:solidFill>
                  <a:srgbClr val="FFFF00"/>
                </a:solidFill>
              </a:rPr>
              <a:t>th</a:t>
            </a:r>
            <a:r>
              <a:rPr lang="en-US" sz="2400" dirty="0" smtClean="0">
                <a:solidFill>
                  <a:srgbClr val="FFFF00"/>
                </a:solidFill>
              </a:rPr>
              <a:t> and 19</a:t>
            </a:r>
            <a:r>
              <a:rPr lang="en-US" sz="2400" baseline="30000" dirty="0" smtClean="0">
                <a:solidFill>
                  <a:srgbClr val="FFFF00"/>
                </a:solidFill>
              </a:rPr>
              <a:t>th</a:t>
            </a:r>
            <a:r>
              <a:rPr lang="en-US" sz="2400" dirty="0" smtClean="0">
                <a:solidFill>
                  <a:srgbClr val="FFFF00"/>
                </a:solidFill>
              </a:rPr>
              <a:t> centuries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85800" y="4988546"/>
            <a:ext cx="674492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00B0F0"/>
                </a:solidFill>
                <a:sym typeface="Wingdings"/>
              </a:rPr>
              <a:t> </a:t>
            </a:r>
            <a:r>
              <a:rPr lang="en-US" sz="2400" b="1" dirty="0" smtClean="0">
                <a:solidFill>
                  <a:srgbClr val="FFFF00"/>
                </a:solidFill>
              </a:rPr>
              <a:t>Tessitura </a:t>
            </a:r>
            <a:r>
              <a:rPr lang="en-US" sz="2400" dirty="0">
                <a:solidFill>
                  <a:srgbClr val="FFFF00"/>
                </a:solidFill>
              </a:rPr>
              <a:t>- the most musically </a:t>
            </a:r>
            <a:r>
              <a:rPr lang="en-US" sz="2400" dirty="0" smtClean="0">
                <a:solidFill>
                  <a:srgbClr val="FFFF00"/>
                </a:solidFill>
              </a:rPr>
              <a:t>pleasing </a:t>
            </a:r>
            <a:r>
              <a:rPr lang="en-US" sz="2400" dirty="0">
                <a:solidFill>
                  <a:srgbClr val="FFFF00"/>
                </a:solidFill>
              </a:rPr>
              <a:t>and comfortable </a:t>
            </a:r>
            <a:endParaRPr lang="en-US" sz="2400" dirty="0" smtClean="0">
              <a:solidFill>
                <a:srgbClr val="FFFF00"/>
              </a:solidFill>
            </a:endParaRPr>
          </a:p>
          <a:p>
            <a:r>
              <a:rPr lang="en-US" sz="2400" dirty="0" smtClean="0">
                <a:solidFill>
                  <a:srgbClr val="FFFF00"/>
                </a:solidFill>
              </a:rPr>
              <a:t>range </a:t>
            </a:r>
            <a:r>
              <a:rPr lang="en-US" sz="2400" dirty="0">
                <a:solidFill>
                  <a:srgbClr val="FFFF00"/>
                </a:solidFill>
              </a:rPr>
              <a:t>for a given singer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85491" y="914400"/>
            <a:ext cx="853470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00B0F0"/>
                </a:solidFill>
                <a:sym typeface="Wingdings"/>
              </a:rPr>
              <a:t> </a:t>
            </a:r>
            <a:r>
              <a:rPr lang="en-US" sz="2400" b="1" dirty="0" smtClean="0">
                <a:solidFill>
                  <a:srgbClr val="FFFF00"/>
                </a:solidFill>
              </a:rPr>
              <a:t>Bel Canto – </a:t>
            </a:r>
            <a:r>
              <a:rPr lang="en-US" sz="2400" dirty="0" smtClean="0">
                <a:solidFill>
                  <a:srgbClr val="FFFF00"/>
                </a:solidFill>
              </a:rPr>
              <a:t>“beautiful song”   </a:t>
            </a:r>
            <a:r>
              <a:rPr lang="en-US" sz="2400" dirty="0">
                <a:solidFill>
                  <a:srgbClr val="FFFF00"/>
                </a:solidFill>
              </a:rPr>
              <a:t>…… </a:t>
            </a:r>
            <a:r>
              <a:rPr lang="en-US" sz="2400" dirty="0" smtClean="0">
                <a:solidFill>
                  <a:srgbClr val="FFFF00"/>
                </a:solidFill>
              </a:rPr>
              <a:t>vocal </a:t>
            </a:r>
            <a:r>
              <a:rPr lang="en-US" sz="2400" dirty="0">
                <a:solidFill>
                  <a:srgbClr val="FFFF00"/>
                </a:solidFill>
              </a:rPr>
              <a:t>style that prevailed </a:t>
            </a:r>
            <a:r>
              <a:rPr lang="en-US" sz="2400" dirty="0" smtClean="0">
                <a:solidFill>
                  <a:srgbClr val="FFFF00"/>
                </a:solidFill>
              </a:rPr>
              <a:t>throughout</a:t>
            </a:r>
          </a:p>
          <a:p>
            <a:r>
              <a:rPr lang="en-US" sz="2400" dirty="0" smtClean="0">
                <a:solidFill>
                  <a:srgbClr val="FFFF00"/>
                </a:solidFill>
              </a:rPr>
              <a:t>the </a:t>
            </a:r>
            <a:r>
              <a:rPr lang="en-US" sz="2400" dirty="0">
                <a:solidFill>
                  <a:srgbClr val="FFFF00"/>
                </a:solidFill>
              </a:rPr>
              <a:t>18th century and early 19th centuries. </a:t>
            </a:r>
            <a:r>
              <a:rPr lang="en-US" sz="2400" i="1" dirty="0" smtClean="0">
                <a:solidFill>
                  <a:srgbClr val="FFFF00"/>
                </a:solidFill>
              </a:rPr>
              <a:t>meaning is subject to</a:t>
            </a:r>
          </a:p>
          <a:p>
            <a:r>
              <a:rPr lang="en-US" sz="2400" i="1" dirty="0" smtClean="0">
                <a:solidFill>
                  <a:srgbClr val="FFFF00"/>
                </a:solidFill>
              </a:rPr>
              <a:t> </a:t>
            </a:r>
            <a:r>
              <a:rPr lang="en-US" sz="2400" i="1" dirty="0">
                <a:solidFill>
                  <a:srgbClr val="FFFF00"/>
                </a:solidFill>
              </a:rPr>
              <a:t>a wide variety of interpretations</a:t>
            </a:r>
            <a:r>
              <a:rPr lang="en-US" sz="2400" i="1" dirty="0" smtClean="0">
                <a:solidFill>
                  <a:srgbClr val="FFFF00"/>
                </a:solidFill>
              </a:rPr>
              <a:t>.  Think “expressive”.</a:t>
            </a:r>
            <a:endParaRPr lang="en-US" sz="2400" b="1" i="1" dirty="0">
              <a:solidFill>
                <a:srgbClr val="FFFF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7488" y="3182238"/>
            <a:ext cx="59025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00B0F0"/>
                </a:solidFill>
                <a:sym typeface="Wingdings"/>
              </a:rPr>
              <a:t></a:t>
            </a:r>
            <a:r>
              <a:rPr lang="en-US" sz="2400" b="1" dirty="0">
                <a:solidFill>
                  <a:srgbClr val="00B0F0"/>
                </a:solidFill>
                <a:sym typeface="Wingdings"/>
              </a:rPr>
              <a:t> </a:t>
            </a:r>
            <a:r>
              <a:rPr lang="en-US" sz="2400" b="1" dirty="0" smtClean="0">
                <a:solidFill>
                  <a:srgbClr val="FFFF00"/>
                </a:solidFill>
              </a:rPr>
              <a:t>Opera </a:t>
            </a:r>
            <a:r>
              <a:rPr lang="en-US" sz="2400" b="1" dirty="0" err="1" smtClean="0">
                <a:solidFill>
                  <a:srgbClr val="FFFF00"/>
                </a:solidFill>
              </a:rPr>
              <a:t>Seria</a:t>
            </a:r>
            <a:r>
              <a:rPr lang="en-US" sz="2400" b="1" dirty="0" smtClean="0">
                <a:solidFill>
                  <a:srgbClr val="FFFF00"/>
                </a:solidFill>
              </a:rPr>
              <a:t> </a:t>
            </a:r>
            <a:r>
              <a:rPr lang="en-US" sz="2400" dirty="0" smtClean="0">
                <a:solidFill>
                  <a:srgbClr val="FFFF00"/>
                </a:solidFill>
              </a:rPr>
              <a:t>– “serious” style opera  1710- 1770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73116" y="2720573"/>
            <a:ext cx="37321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00B0F0"/>
                </a:solidFill>
                <a:sym typeface="Wingdings"/>
              </a:rPr>
              <a:t></a:t>
            </a:r>
            <a:r>
              <a:rPr lang="en-US" sz="2400" b="1" dirty="0">
                <a:solidFill>
                  <a:srgbClr val="00B0F0"/>
                </a:solidFill>
                <a:sym typeface="Wingdings"/>
              </a:rPr>
              <a:t> </a:t>
            </a:r>
            <a:r>
              <a:rPr lang="en-US" sz="2400" b="1" dirty="0" smtClean="0">
                <a:solidFill>
                  <a:srgbClr val="FFFF00"/>
                </a:solidFill>
              </a:rPr>
              <a:t>Opera </a:t>
            </a:r>
            <a:r>
              <a:rPr lang="en-US" sz="2400" b="1" dirty="0" err="1" smtClean="0">
                <a:solidFill>
                  <a:srgbClr val="FFFF00"/>
                </a:solidFill>
              </a:rPr>
              <a:t>Buffa</a:t>
            </a:r>
            <a:r>
              <a:rPr lang="en-US" sz="2400" b="1" dirty="0" smtClean="0">
                <a:solidFill>
                  <a:srgbClr val="FFFF00"/>
                </a:solidFill>
              </a:rPr>
              <a:t> </a:t>
            </a:r>
            <a:r>
              <a:rPr lang="en-US" sz="2400" dirty="0">
                <a:solidFill>
                  <a:srgbClr val="FFFF00"/>
                </a:solidFill>
              </a:rPr>
              <a:t>–  </a:t>
            </a:r>
            <a:r>
              <a:rPr lang="en-US" sz="2400" dirty="0" smtClean="0">
                <a:solidFill>
                  <a:srgbClr val="FFFF00"/>
                </a:solidFill>
              </a:rPr>
              <a:t>comic opera 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673116" y="3693107"/>
            <a:ext cx="725551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00B0F0"/>
                </a:solidFill>
                <a:sym typeface="Wingdings"/>
              </a:rPr>
              <a:t> </a:t>
            </a:r>
            <a:r>
              <a:rPr lang="en-US" sz="1400" b="1" dirty="0" smtClean="0">
                <a:solidFill>
                  <a:srgbClr val="00B0F0"/>
                </a:solidFill>
                <a:sym typeface="Wingdings"/>
              </a:rPr>
              <a:t> </a:t>
            </a:r>
            <a:r>
              <a:rPr lang="en-US" sz="2400" b="1" dirty="0" smtClean="0">
                <a:solidFill>
                  <a:srgbClr val="FFFF00"/>
                </a:solidFill>
              </a:rPr>
              <a:t>Recitative</a:t>
            </a:r>
            <a:r>
              <a:rPr lang="en-US" sz="2400" dirty="0" smtClean="0">
                <a:solidFill>
                  <a:srgbClr val="FFFF00"/>
                </a:solidFill>
              </a:rPr>
              <a:t> </a:t>
            </a:r>
            <a:r>
              <a:rPr lang="en-US" sz="2400" dirty="0">
                <a:solidFill>
                  <a:srgbClr val="FFFF00"/>
                </a:solidFill>
              </a:rPr>
              <a:t>- a style of delivery in which a singer employs </a:t>
            </a:r>
            <a:r>
              <a:rPr lang="en-US" sz="2400" dirty="0" smtClean="0">
                <a:solidFill>
                  <a:srgbClr val="FFFF00"/>
                </a:solidFill>
              </a:rPr>
              <a:t>the</a:t>
            </a:r>
          </a:p>
          <a:p>
            <a:r>
              <a:rPr lang="en-US" sz="2400" dirty="0" smtClean="0">
                <a:solidFill>
                  <a:srgbClr val="FFFF00"/>
                </a:solidFill>
              </a:rPr>
              <a:t> </a:t>
            </a:r>
            <a:r>
              <a:rPr lang="en-US" sz="2400" dirty="0">
                <a:solidFill>
                  <a:srgbClr val="FFFF00"/>
                </a:solidFill>
              </a:rPr>
              <a:t>rhythms of ordinary speech</a:t>
            </a:r>
            <a:r>
              <a:rPr lang="en-US" sz="2400" dirty="0" smtClean="0">
                <a:solidFill>
                  <a:srgbClr val="FFFF00"/>
                </a:solidFill>
              </a:rPr>
              <a:t>.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85800" y="4481161"/>
            <a:ext cx="31277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B0F0"/>
                </a:solidFill>
                <a:sym typeface="Wingdings"/>
              </a:rPr>
              <a:t> </a:t>
            </a:r>
            <a:r>
              <a:rPr lang="en-US" b="1" dirty="0" smtClean="0">
                <a:solidFill>
                  <a:srgbClr val="00B0F0"/>
                </a:solidFill>
                <a:sym typeface="Wingdings"/>
              </a:rPr>
              <a:t> </a:t>
            </a:r>
            <a:r>
              <a:rPr lang="en-US" sz="2400" b="1" dirty="0" smtClean="0">
                <a:solidFill>
                  <a:srgbClr val="FFFF00"/>
                </a:solidFill>
                <a:sym typeface="Wingdings"/>
              </a:rPr>
              <a:t>Singspiel – </a:t>
            </a:r>
            <a:r>
              <a:rPr lang="en-US" sz="2400" dirty="0" smtClean="0">
                <a:solidFill>
                  <a:srgbClr val="FFFF00"/>
                </a:solidFill>
                <a:sym typeface="Wingdings"/>
              </a:rPr>
              <a:t>“sing play”  </a:t>
            </a:r>
            <a:endParaRPr lang="en-US" sz="2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2212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7" grpId="0"/>
      <p:bldP spid="8" grpId="0"/>
      <p:bldP spid="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7004" y="-152400"/>
            <a:ext cx="7924800" cy="1143000"/>
          </a:xfrm>
        </p:spPr>
        <p:txBody>
          <a:bodyPr/>
          <a:lstStyle/>
          <a:p>
            <a:pPr algn="ctr"/>
            <a:r>
              <a:rPr lang="en-US" sz="4000" cap="none" dirty="0" smtClean="0">
                <a:solidFill>
                  <a:srgbClr val="00B0F0"/>
                </a:solidFill>
              </a:rPr>
              <a:t>Five Qualities of Good </a:t>
            </a:r>
            <a:r>
              <a:rPr lang="en-US" sz="4000" cap="none" dirty="0">
                <a:solidFill>
                  <a:srgbClr val="00B0F0"/>
                </a:solidFill>
              </a:rPr>
              <a:t>Melodies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04800" y="1219200"/>
            <a:ext cx="8349209" cy="48936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AutoNum type="arabicPeriod"/>
            </a:pPr>
            <a:r>
              <a:rPr lang="en-US" sz="2400" dirty="0" smtClean="0">
                <a:solidFill>
                  <a:srgbClr val="FFFF00"/>
                </a:solidFill>
              </a:rPr>
              <a:t>Small vocal range</a:t>
            </a:r>
            <a:r>
              <a:rPr lang="en-US" sz="2400" dirty="0">
                <a:solidFill>
                  <a:srgbClr val="FFFF00"/>
                </a:solidFill>
              </a:rPr>
              <a:t> </a:t>
            </a:r>
            <a:r>
              <a:rPr lang="en-US" sz="2400" dirty="0" smtClean="0">
                <a:solidFill>
                  <a:srgbClr val="FFFF00"/>
                </a:solidFill>
              </a:rPr>
              <a:t>-  generally no more than an octave and a half</a:t>
            </a:r>
          </a:p>
          <a:p>
            <a:pPr marL="457200" indent="-457200">
              <a:buAutoNum type="arabicPeriod"/>
            </a:pPr>
            <a:endParaRPr lang="en-US" sz="1200" dirty="0">
              <a:solidFill>
                <a:srgbClr val="FFFF00"/>
              </a:solidFill>
            </a:endParaRPr>
          </a:p>
          <a:p>
            <a:pPr marL="457200" indent="-457200">
              <a:buAutoNum type="arabicPeriod" startAt="2"/>
            </a:pPr>
            <a:r>
              <a:rPr lang="en-US" sz="2400" dirty="0" smtClean="0">
                <a:solidFill>
                  <a:srgbClr val="FFFF00"/>
                </a:solidFill>
              </a:rPr>
              <a:t>Repeating </a:t>
            </a:r>
            <a:r>
              <a:rPr lang="en-US" sz="2400" dirty="0">
                <a:solidFill>
                  <a:srgbClr val="FFFF00"/>
                </a:solidFill>
              </a:rPr>
              <a:t>elements are always present </a:t>
            </a:r>
            <a:endParaRPr lang="en-US" sz="2400" dirty="0" smtClean="0">
              <a:solidFill>
                <a:srgbClr val="FFFF00"/>
              </a:solidFill>
            </a:endParaRPr>
          </a:p>
          <a:p>
            <a:pPr marL="457200" indent="-457200">
              <a:buAutoNum type="arabicPeriod" startAt="2"/>
            </a:pPr>
            <a:endParaRPr lang="en-US" sz="1200" dirty="0" smtClean="0">
              <a:solidFill>
                <a:srgbClr val="FFFF00"/>
              </a:solidFill>
            </a:endParaRPr>
          </a:p>
          <a:p>
            <a:pPr marL="457200" indent="-457200">
              <a:buAutoNum type="arabicPeriod" startAt="2"/>
            </a:pPr>
            <a:r>
              <a:rPr lang="en-US" sz="2400" dirty="0" smtClean="0">
                <a:solidFill>
                  <a:srgbClr val="FFFF00"/>
                </a:solidFill>
              </a:rPr>
              <a:t>Melodies </a:t>
            </a:r>
            <a:r>
              <a:rPr lang="en-US" sz="2400" dirty="0">
                <a:solidFill>
                  <a:srgbClr val="FFFF00"/>
                </a:solidFill>
              </a:rPr>
              <a:t>move by scale steps with occasional leaps. </a:t>
            </a:r>
            <a:endParaRPr lang="en-US" sz="2400" dirty="0" smtClean="0">
              <a:solidFill>
                <a:srgbClr val="FFFF00"/>
              </a:solidFill>
            </a:endParaRPr>
          </a:p>
          <a:p>
            <a:r>
              <a:rPr lang="en-US" sz="2400" dirty="0" smtClean="0">
                <a:solidFill>
                  <a:srgbClr val="FFFF00"/>
                </a:solidFill>
              </a:rPr>
              <a:t>Melodic </a:t>
            </a:r>
            <a:r>
              <a:rPr lang="en-US" sz="2400" dirty="0">
                <a:solidFill>
                  <a:srgbClr val="FFFF00"/>
                </a:solidFill>
              </a:rPr>
              <a:t>leaps are a means to generate spikes of energy.</a:t>
            </a:r>
          </a:p>
          <a:p>
            <a:endParaRPr lang="en-US" sz="1200" dirty="0">
              <a:solidFill>
                <a:srgbClr val="FFFF00"/>
              </a:solidFill>
            </a:endParaRPr>
          </a:p>
          <a:p>
            <a:r>
              <a:rPr lang="en-US" sz="2400" dirty="0">
                <a:solidFill>
                  <a:srgbClr val="FFFF00"/>
                </a:solidFill>
              </a:rPr>
              <a:t>4.    A discernible relationship with the bass line is present. </a:t>
            </a:r>
          </a:p>
          <a:p>
            <a:endParaRPr lang="en-US" sz="1200" dirty="0">
              <a:solidFill>
                <a:srgbClr val="FFFF00"/>
              </a:solidFill>
            </a:endParaRPr>
          </a:p>
          <a:p>
            <a:r>
              <a:rPr lang="en-US" sz="2400" dirty="0">
                <a:solidFill>
                  <a:srgbClr val="FFFF00"/>
                </a:solidFill>
              </a:rPr>
              <a:t>5.     Melodies usually have a climactic point.  </a:t>
            </a:r>
          </a:p>
          <a:p>
            <a:r>
              <a:rPr lang="en-US" sz="2400" dirty="0">
                <a:solidFill>
                  <a:srgbClr val="FFFF00"/>
                </a:solidFill>
              </a:rPr>
              <a:t>Following the climax the melody moves to a resting place often called </a:t>
            </a:r>
            <a:endParaRPr lang="en-US" sz="2400" dirty="0" smtClean="0">
              <a:solidFill>
                <a:srgbClr val="FFFF00"/>
              </a:solidFill>
            </a:endParaRPr>
          </a:p>
          <a:p>
            <a:r>
              <a:rPr lang="en-US" sz="2400" dirty="0" smtClean="0">
                <a:solidFill>
                  <a:srgbClr val="FFFF00"/>
                </a:solidFill>
              </a:rPr>
              <a:t>a </a:t>
            </a:r>
            <a:r>
              <a:rPr lang="en-US" sz="2400" dirty="0">
                <a:solidFill>
                  <a:srgbClr val="FFFF00"/>
                </a:solidFill>
              </a:rPr>
              <a:t>“cadence”.  </a:t>
            </a:r>
            <a:r>
              <a:rPr lang="en-US" sz="2400" dirty="0" smtClean="0">
                <a:solidFill>
                  <a:srgbClr val="FFFF00"/>
                </a:solidFill>
              </a:rPr>
              <a:t> The </a:t>
            </a:r>
            <a:r>
              <a:rPr lang="en-US" sz="2400" dirty="0">
                <a:solidFill>
                  <a:srgbClr val="FFFF00"/>
                </a:solidFill>
              </a:rPr>
              <a:t>climax may be the highest pitch of the melody but not </a:t>
            </a:r>
            <a:endParaRPr lang="en-US" sz="2400" dirty="0" smtClean="0">
              <a:solidFill>
                <a:srgbClr val="FFFF00"/>
              </a:solidFill>
            </a:endParaRPr>
          </a:p>
          <a:p>
            <a:r>
              <a:rPr lang="en-US" sz="2400" dirty="0" smtClean="0">
                <a:solidFill>
                  <a:srgbClr val="FFFF00"/>
                </a:solidFill>
              </a:rPr>
              <a:t>always</a:t>
            </a:r>
            <a:r>
              <a:rPr lang="en-US" sz="2400" dirty="0">
                <a:solidFill>
                  <a:srgbClr val="FFFF00"/>
                </a:solidFill>
              </a:rPr>
              <a:t>.  </a:t>
            </a:r>
            <a:r>
              <a:rPr lang="en-US" sz="2400" dirty="0" smtClean="0">
                <a:solidFill>
                  <a:srgbClr val="FFFF00"/>
                </a:solidFill>
              </a:rPr>
              <a:t> The </a:t>
            </a:r>
            <a:r>
              <a:rPr lang="en-US" sz="2400" dirty="0">
                <a:solidFill>
                  <a:srgbClr val="FFFF00"/>
                </a:solidFill>
              </a:rPr>
              <a:t>climax is marked by high pitch, meaningful harmony, </a:t>
            </a:r>
            <a:endParaRPr lang="en-US" sz="2400" dirty="0" smtClean="0">
              <a:solidFill>
                <a:srgbClr val="FFFF00"/>
              </a:solidFill>
            </a:endParaRPr>
          </a:p>
          <a:p>
            <a:r>
              <a:rPr lang="en-US" sz="2400" dirty="0" smtClean="0">
                <a:solidFill>
                  <a:srgbClr val="FFFF00"/>
                </a:solidFill>
              </a:rPr>
              <a:t>strong </a:t>
            </a:r>
            <a:r>
              <a:rPr lang="en-US" sz="2400" dirty="0">
                <a:solidFill>
                  <a:srgbClr val="FFFF00"/>
                </a:solidFill>
              </a:rPr>
              <a:t>rhythmic position</a:t>
            </a:r>
          </a:p>
          <a:p>
            <a:endParaRPr lang="en-US" sz="2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726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0719" y="-228600"/>
            <a:ext cx="7924800" cy="1143000"/>
          </a:xfrm>
        </p:spPr>
        <p:txBody>
          <a:bodyPr/>
          <a:lstStyle/>
          <a:p>
            <a:pPr algn="ctr"/>
            <a:r>
              <a:rPr lang="en-US" sz="4000" cap="none" dirty="0" smtClean="0">
                <a:solidFill>
                  <a:srgbClr val="00B0F0"/>
                </a:solidFill>
              </a:rPr>
              <a:t>The Operas</a:t>
            </a:r>
            <a:endParaRPr lang="en-US" sz="4000" cap="none" dirty="0">
              <a:solidFill>
                <a:srgbClr val="00B0F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3776" y="1143000"/>
            <a:ext cx="313258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rgbClr val="FFFF00"/>
                </a:solidFill>
              </a:rPr>
              <a:t>Rigoletto</a:t>
            </a:r>
            <a:r>
              <a:rPr lang="en-US" b="1" dirty="0" smtClean="0">
                <a:solidFill>
                  <a:srgbClr val="FFFF00"/>
                </a:solidFill>
              </a:rPr>
              <a:t>  </a:t>
            </a:r>
          </a:p>
          <a:p>
            <a:pPr lvl="1"/>
            <a:r>
              <a:rPr lang="en-US" dirty="0">
                <a:solidFill>
                  <a:srgbClr val="00B0F0"/>
                </a:solidFill>
              </a:rPr>
              <a:t>Giuseppe </a:t>
            </a:r>
            <a:r>
              <a:rPr lang="en-US" dirty="0" smtClean="0">
                <a:solidFill>
                  <a:srgbClr val="00B0F0"/>
                </a:solidFill>
              </a:rPr>
              <a:t>Verdi  - 1851</a:t>
            </a:r>
          </a:p>
          <a:p>
            <a:pPr lvl="3"/>
            <a:r>
              <a:rPr lang="en-US" i="1" dirty="0">
                <a:solidFill>
                  <a:srgbClr val="00B0F0"/>
                </a:solidFill>
              </a:rPr>
              <a:t>La donna è mobile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83776" y="4876586"/>
            <a:ext cx="507055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Norma</a:t>
            </a:r>
          </a:p>
          <a:p>
            <a:pPr lvl="1"/>
            <a:r>
              <a:rPr lang="it-IT" dirty="0" smtClean="0">
                <a:solidFill>
                  <a:srgbClr val="00B0F0"/>
                </a:solidFill>
              </a:rPr>
              <a:t>Vincenzo </a:t>
            </a:r>
            <a:r>
              <a:rPr lang="it-IT" dirty="0">
                <a:solidFill>
                  <a:srgbClr val="00B0F0"/>
                </a:solidFill>
              </a:rPr>
              <a:t>Salvatore Carmelo Francesco </a:t>
            </a:r>
            <a:r>
              <a:rPr lang="it-IT" dirty="0" smtClean="0">
                <a:solidFill>
                  <a:srgbClr val="00B0F0"/>
                </a:solidFill>
              </a:rPr>
              <a:t>Bellini  1831</a:t>
            </a:r>
            <a:endParaRPr lang="en-US" dirty="0">
              <a:solidFill>
                <a:srgbClr val="00B0F0"/>
              </a:solidFill>
            </a:endParaRPr>
          </a:p>
          <a:p>
            <a:pPr lvl="3"/>
            <a:r>
              <a:rPr lang="en-US" i="1" dirty="0" err="1">
                <a:solidFill>
                  <a:srgbClr val="00B0F0"/>
                </a:solidFill>
              </a:rPr>
              <a:t>Casta</a:t>
            </a:r>
            <a:r>
              <a:rPr lang="en-US" i="1" dirty="0">
                <a:solidFill>
                  <a:srgbClr val="00B0F0"/>
                </a:solidFill>
              </a:rPr>
              <a:t> Diva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83776" y="2941689"/>
            <a:ext cx="351166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The Magic Flute </a:t>
            </a:r>
            <a:endParaRPr lang="en-US" b="1" dirty="0" smtClean="0">
              <a:solidFill>
                <a:srgbClr val="FFFF00"/>
              </a:solidFill>
            </a:endParaRPr>
          </a:p>
          <a:p>
            <a:pPr lvl="1"/>
            <a:r>
              <a:rPr lang="en-US" dirty="0" smtClean="0">
                <a:solidFill>
                  <a:srgbClr val="00B0F0"/>
                </a:solidFill>
              </a:rPr>
              <a:t>Wolfgang Amadeus Mozart - 1791</a:t>
            </a:r>
          </a:p>
          <a:p>
            <a:pPr lvl="2"/>
            <a:r>
              <a:rPr lang="en-US" i="1" dirty="0" smtClean="0">
                <a:solidFill>
                  <a:srgbClr val="00B0F0"/>
                </a:solidFill>
              </a:rPr>
              <a:t>Queen </a:t>
            </a:r>
            <a:r>
              <a:rPr lang="en-US" i="1" dirty="0">
                <a:solidFill>
                  <a:srgbClr val="00B0F0"/>
                </a:solidFill>
              </a:rPr>
              <a:t>of the Night’s Aria</a:t>
            </a:r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50248" y="1886634"/>
            <a:ext cx="330411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Xerxes</a:t>
            </a:r>
          </a:p>
          <a:p>
            <a:pPr lvl="1"/>
            <a:r>
              <a:rPr lang="en-US" dirty="0" smtClean="0">
                <a:solidFill>
                  <a:srgbClr val="00B0F0"/>
                </a:solidFill>
              </a:rPr>
              <a:t>George Fredrick Handel – 1738</a:t>
            </a:r>
          </a:p>
          <a:p>
            <a:pPr lvl="2"/>
            <a:r>
              <a:rPr lang="en-US" i="1" dirty="0" err="1" smtClean="0">
                <a:solidFill>
                  <a:srgbClr val="00B0F0"/>
                </a:solidFill>
              </a:rPr>
              <a:t>Ombra</a:t>
            </a:r>
            <a:r>
              <a:rPr lang="en-US" i="1" dirty="0" smtClean="0">
                <a:solidFill>
                  <a:srgbClr val="00B0F0"/>
                </a:solidFill>
              </a:rPr>
              <a:t> </a:t>
            </a:r>
            <a:r>
              <a:rPr lang="en-US" i="1" dirty="0" err="1" smtClean="0">
                <a:solidFill>
                  <a:srgbClr val="00B0F0"/>
                </a:solidFill>
              </a:rPr>
              <a:t>mai</a:t>
            </a:r>
            <a:r>
              <a:rPr lang="en-US" i="1" dirty="0" smtClean="0">
                <a:solidFill>
                  <a:srgbClr val="00B0F0"/>
                </a:solidFill>
              </a:rPr>
              <a:t> </a:t>
            </a:r>
            <a:r>
              <a:rPr lang="en-US" i="1" dirty="0" err="1" smtClean="0">
                <a:solidFill>
                  <a:srgbClr val="00B0F0"/>
                </a:solidFill>
              </a:rPr>
              <a:t>fu</a:t>
            </a:r>
            <a:endParaRPr lang="en-US" i="1" dirty="0">
              <a:solidFill>
                <a:srgbClr val="00B0F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290190" y="1972270"/>
            <a:ext cx="321754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La </a:t>
            </a:r>
            <a:r>
              <a:rPr lang="en-US" b="1" dirty="0" err="1" smtClean="0">
                <a:solidFill>
                  <a:srgbClr val="FFFF00"/>
                </a:solidFill>
              </a:rPr>
              <a:t>Boheme</a:t>
            </a:r>
            <a:endParaRPr lang="en-US" b="1" dirty="0" smtClean="0">
              <a:solidFill>
                <a:srgbClr val="FFFF00"/>
              </a:solidFill>
            </a:endParaRPr>
          </a:p>
          <a:p>
            <a:r>
              <a:rPr lang="en-US" dirty="0"/>
              <a:t>	 </a:t>
            </a:r>
            <a:r>
              <a:rPr lang="en-US" dirty="0">
                <a:solidFill>
                  <a:srgbClr val="00B0F0"/>
                </a:solidFill>
              </a:rPr>
              <a:t>Giacomo Puccini </a:t>
            </a:r>
            <a:r>
              <a:rPr lang="en-US" dirty="0" smtClean="0">
                <a:solidFill>
                  <a:srgbClr val="00B0F0"/>
                </a:solidFill>
              </a:rPr>
              <a:t>– 1896</a:t>
            </a:r>
          </a:p>
          <a:p>
            <a:pPr lvl="3"/>
            <a:r>
              <a:rPr lang="en-US" i="1" dirty="0" err="1" smtClean="0">
                <a:solidFill>
                  <a:srgbClr val="00B0F0"/>
                </a:solidFill>
              </a:rPr>
              <a:t>Quando</a:t>
            </a:r>
            <a:r>
              <a:rPr lang="en-US" i="1" dirty="0" smtClean="0">
                <a:solidFill>
                  <a:srgbClr val="00B0F0"/>
                </a:solidFill>
              </a:rPr>
              <a:t> </a:t>
            </a:r>
            <a:r>
              <a:rPr lang="en-US" i="1" dirty="0" err="1" smtClean="0">
                <a:solidFill>
                  <a:srgbClr val="00B0F0"/>
                </a:solidFill>
              </a:rPr>
              <a:t>m’en</a:t>
            </a:r>
            <a:r>
              <a:rPr lang="en-US" i="1" dirty="0" smtClean="0">
                <a:solidFill>
                  <a:srgbClr val="00B0F0"/>
                </a:solidFill>
              </a:rPr>
              <a:t> </a:t>
            </a:r>
            <a:r>
              <a:rPr lang="en-US" i="1" dirty="0" err="1" smtClean="0">
                <a:solidFill>
                  <a:srgbClr val="00B0F0"/>
                </a:solidFill>
              </a:rPr>
              <a:t>vo</a:t>
            </a:r>
            <a:r>
              <a:rPr lang="en-US" i="1" dirty="0" smtClean="0">
                <a:solidFill>
                  <a:srgbClr val="00B0F0"/>
                </a:solidFill>
              </a:rPr>
              <a:t>’ </a:t>
            </a:r>
            <a:endParaRPr lang="en-US" i="1" dirty="0">
              <a:solidFill>
                <a:srgbClr val="00B0F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81626" y="2962870"/>
            <a:ext cx="271260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solidFill>
                  <a:srgbClr val="FFFF00"/>
                </a:solidFill>
              </a:rPr>
              <a:t>Tosca</a:t>
            </a:r>
          </a:p>
          <a:p>
            <a:pPr lvl="1"/>
            <a:r>
              <a:rPr lang="it-IT" dirty="0">
                <a:solidFill>
                  <a:srgbClr val="00B0F0"/>
                </a:solidFill>
              </a:rPr>
              <a:t>Giacomo Puccini - 1900 </a:t>
            </a:r>
          </a:p>
          <a:p>
            <a:pPr lvl="2"/>
            <a:r>
              <a:rPr lang="it-IT" i="1" dirty="0">
                <a:solidFill>
                  <a:srgbClr val="00B0F0"/>
                </a:solidFill>
              </a:rPr>
              <a:t>E lucevan le stelle</a:t>
            </a:r>
            <a:endParaRPr lang="en-US" i="1" dirty="0">
              <a:solidFill>
                <a:srgbClr val="00B0F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503806" y="3953470"/>
            <a:ext cx="260680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>
                <a:solidFill>
                  <a:srgbClr val="FFFF00"/>
                </a:solidFill>
              </a:rPr>
              <a:t>Madama </a:t>
            </a:r>
            <a:r>
              <a:rPr lang="it-IT" b="1" dirty="0">
                <a:solidFill>
                  <a:srgbClr val="FFFF00"/>
                </a:solidFill>
              </a:rPr>
              <a:t>Butterfly</a:t>
            </a:r>
          </a:p>
          <a:p>
            <a:pPr lvl="1"/>
            <a:r>
              <a:rPr lang="it-IT" dirty="0">
                <a:solidFill>
                  <a:srgbClr val="00B0F0"/>
                </a:solidFill>
              </a:rPr>
              <a:t>Giacomo Puccini -1904</a:t>
            </a:r>
          </a:p>
          <a:p>
            <a:pPr lvl="2"/>
            <a:r>
              <a:rPr lang="it-IT" i="1" dirty="0">
                <a:solidFill>
                  <a:srgbClr val="00B0F0"/>
                </a:solidFill>
              </a:rPr>
              <a:t>Un bel di</a:t>
            </a:r>
            <a:endParaRPr lang="en-US" i="1" dirty="0">
              <a:solidFill>
                <a:srgbClr val="00B0F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83776" y="3962400"/>
            <a:ext cx="438934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The Barber of Seville, or The Futile Precautio</a:t>
            </a:r>
            <a:r>
              <a:rPr lang="en-US" dirty="0">
                <a:solidFill>
                  <a:srgbClr val="FFFF00"/>
                </a:solidFill>
              </a:rPr>
              <a:t>n </a:t>
            </a:r>
            <a:endParaRPr lang="it-IT" dirty="0" smtClean="0">
              <a:solidFill>
                <a:srgbClr val="FFFF00"/>
              </a:solidFill>
            </a:endParaRPr>
          </a:p>
          <a:p>
            <a:pPr lvl="1"/>
            <a:r>
              <a:rPr lang="it-IT" dirty="0" smtClean="0">
                <a:solidFill>
                  <a:srgbClr val="00B0F0"/>
                </a:solidFill>
              </a:rPr>
              <a:t>Gioachino </a:t>
            </a:r>
            <a:r>
              <a:rPr lang="it-IT" dirty="0">
                <a:solidFill>
                  <a:srgbClr val="00B0F0"/>
                </a:solidFill>
              </a:rPr>
              <a:t>Rossini - 1816</a:t>
            </a:r>
          </a:p>
          <a:p>
            <a:pPr lvl="2"/>
            <a:r>
              <a:rPr lang="it-IT" dirty="0">
                <a:solidFill>
                  <a:srgbClr val="00B0F0"/>
                </a:solidFill>
              </a:rPr>
              <a:t> </a:t>
            </a:r>
            <a:r>
              <a:rPr lang="it-IT" i="1" dirty="0" smtClean="0">
                <a:solidFill>
                  <a:srgbClr val="00B0F0"/>
                </a:solidFill>
              </a:rPr>
              <a:t>Largo </a:t>
            </a:r>
            <a:r>
              <a:rPr lang="it-IT" i="1" dirty="0">
                <a:solidFill>
                  <a:srgbClr val="00B0F0"/>
                </a:solidFill>
              </a:rPr>
              <a:t>al factotum </a:t>
            </a:r>
            <a:endParaRPr lang="en-US" i="1" dirty="0">
              <a:solidFill>
                <a:srgbClr val="00B0F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555551" y="4876800"/>
            <a:ext cx="286969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solidFill>
                  <a:srgbClr val="FFFF00"/>
                </a:solidFill>
              </a:rPr>
              <a:t>Gianni Schicchi</a:t>
            </a:r>
          </a:p>
          <a:p>
            <a:pPr lvl="1"/>
            <a:r>
              <a:rPr lang="it-IT" dirty="0"/>
              <a:t> </a:t>
            </a:r>
            <a:r>
              <a:rPr lang="it-IT" dirty="0">
                <a:solidFill>
                  <a:srgbClr val="00B0F0"/>
                </a:solidFill>
              </a:rPr>
              <a:t>Giacomo Puccini 1918</a:t>
            </a:r>
          </a:p>
          <a:p>
            <a:pPr lvl="2"/>
            <a:r>
              <a:rPr lang="it-IT" dirty="0">
                <a:solidFill>
                  <a:srgbClr val="00B0F0"/>
                </a:solidFill>
              </a:rPr>
              <a:t>  </a:t>
            </a:r>
            <a:r>
              <a:rPr lang="it-IT" i="1" dirty="0">
                <a:solidFill>
                  <a:srgbClr val="00B0F0"/>
                </a:solidFill>
              </a:rPr>
              <a:t>O mio babbino caro</a:t>
            </a:r>
            <a:endParaRPr lang="en-US" i="1" dirty="0">
              <a:solidFill>
                <a:srgbClr val="00B0F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274201" y="1057870"/>
            <a:ext cx="30315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solidFill>
                  <a:srgbClr val="FFFF00"/>
                </a:solidFill>
              </a:rPr>
              <a:t>Pagliacci</a:t>
            </a:r>
          </a:p>
          <a:p>
            <a:pPr lvl="1"/>
            <a:r>
              <a:rPr lang="it-IT" dirty="0">
                <a:solidFill>
                  <a:srgbClr val="00B0F0"/>
                </a:solidFill>
              </a:rPr>
              <a:t>Ruggero Leoncavallo - 1892</a:t>
            </a:r>
          </a:p>
          <a:p>
            <a:pPr lvl="2"/>
            <a:r>
              <a:rPr lang="it-IT" dirty="0">
                <a:solidFill>
                  <a:srgbClr val="00B0F0"/>
                </a:solidFill>
              </a:rPr>
              <a:t>Vesti la Guibba </a:t>
            </a:r>
            <a:endParaRPr lang="en-US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5729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7" grpId="0"/>
      <p:bldP spid="8" grpId="0"/>
      <p:bldP spid="9" grpId="0"/>
      <p:bldP spid="11" grpId="0"/>
      <p:bldP spid="12" grpId="0"/>
      <p:bldP spid="1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0787" y="381000"/>
            <a:ext cx="7924800" cy="1143000"/>
          </a:xfrm>
        </p:spPr>
        <p:txBody>
          <a:bodyPr/>
          <a:lstStyle/>
          <a:p>
            <a:pPr lvl="1" algn="ctr" rtl="0">
              <a:spcBef>
                <a:spcPct val="0"/>
              </a:spcBef>
            </a:pPr>
            <a:r>
              <a:rPr lang="en-US" sz="4000" cap="none" dirty="0" err="1" smtClean="0">
                <a:solidFill>
                  <a:srgbClr val="00B0F0"/>
                </a:solidFill>
              </a:rPr>
              <a:t>Rigoletto</a:t>
            </a:r>
            <a:r>
              <a:rPr lang="en-US" sz="4000" cap="none" dirty="0" smtClean="0">
                <a:solidFill>
                  <a:srgbClr val="00B0F0"/>
                </a:solidFill>
              </a:rPr>
              <a:t/>
            </a:r>
            <a:br>
              <a:rPr lang="en-US" sz="4000" cap="none" dirty="0" smtClean="0">
                <a:solidFill>
                  <a:srgbClr val="00B0F0"/>
                </a:solidFill>
              </a:rPr>
            </a:br>
            <a:r>
              <a:rPr lang="en-US" dirty="0" smtClean="0">
                <a:solidFill>
                  <a:srgbClr val="00B0F0"/>
                </a:solidFill>
              </a:rPr>
              <a:t>Giuseppe </a:t>
            </a:r>
            <a:r>
              <a:rPr lang="en-US" dirty="0">
                <a:solidFill>
                  <a:srgbClr val="00B0F0"/>
                </a:solidFill>
              </a:rPr>
              <a:t>Verdi  - </a:t>
            </a:r>
            <a:r>
              <a:rPr lang="en-US" dirty="0" smtClean="0">
                <a:solidFill>
                  <a:srgbClr val="00B0F0"/>
                </a:solidFill>
              </a:rPr>
              <a:t>1851</a:t>
            </a:r>
            <a:endParaRPr lang="en-US" sz="4000" cap="none" dirty="0">
              <a:solidFill>
                <a:srgbClr val="00B0F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19200" y="5105400"/>
            <a:ext cx="562365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i="1" dirty="0" smtClean="0"/>
              <a:t>“I </a:t>
            </a:r>
            <a:r>
              <a:rPr lang="en-US" sz="2000" i="1" dirty="0"/>
              <a:t>conceived </a:t>
            </a:r>
            <a:r>
              <a:rPr lang="en-US" sz="2000" i="1" dirty="0" err="1"/>
              <a:t>Rigoletto</a:t>
            </a:r>
            <a:r>
              <a:rPr lang="en-US" sz="2000" i="1" dirty="0"/>
              <a:t> almost without arias, without finales </a:t>
            </a:r>
            <a:endParaRPr lang="en-US" sz="2000" i="1" dirty="0" smtClean="0"/>
          </a:p>
          <a:p>
            <a:pPr algn="ctr"/>
            <a:r>
              <a:rPr lang="en-US" sz="2000" i="1" dirty="0" smtClean="0"/>
              <a:t>but </a:t>
            </a:r>
            <a:r>
              <a:rPr lang="en-US" sz="2000" i="1" dirty="0"/>
              <a:t>only an unending string of </a:t>
            </a:r>
            <a:r>
              <a:rPr lang="en-US" sz="2000" i="1" dirty="0" smtClean="0"/>
              <a:t>duets.”</a:t>
            </a:r>
            <a:endParaRPr lang="en-US" sz="2000" i="1" dirty="0"/>
          </a:p>
        </p:txBody>
      </p:sp>
      <p:sp>
        <p:nvSpPr>
          <p:cNvPr id="5" name="TextBox 4"/>
          <p:cNvSpPr txBox="1"/>
          <p:nvPr/>
        </p:nvSpPr>
        <p:spPr>
          <a:xfrm>
            <a:off x="240792" y="1676400"/>
            <a:ext cx="8364790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FF00"/>
                </a:solidFill>
              </a:rPr>
              <a:t>The </a:t>
            </a:r>
            <a:r>
              <a:rPr lang="en-US" sz="2000" dirty="0">
                <a:solidFill>
                  <a:srgbClr val="FFFF00"/>
                </a:solidFill>
              </a:rPr>
              <a:t>opera's original title, La </a:t>
            </a:r>
            <a:r>
              <a:rPr lang="en-US" sz="2000" dirty="0" err="1">
                <a:solidFill>
                  <a:srgbClr val="FFFF00"/>
                </a:solidFill>
              </a:rPr>
              <a:t>maledizione</a:t>
            </a:r>
            <a:r>
              <a:rPr lang="en-US" sz="2000" dirty="0">
                <a:solidFill>
                  <a:srgbClr val="FFFF00"/>
                </a:solidFill>
              </a:rPr>
              <a:t> </a:t>
            </a:r>
            <a:r>
              <a:rPr lang="en-US" sz="2000" i="1" dirty="0">
                <a:solidFill>
                  <a:srgbClr val="FFFF00"/>
                </a:solidFill>
              </a:rPr>
              <a:t>(The Curse), </a:t>
            </a:r>
            <a:r>
              <a:rPr lang="en-US" sz="2000" dirty="0">
                <a:solidFill>
                  <a:srgbClr val="FFFF00"/>
                </a:solidFill>
              </a:rPr>
              <a:t>refers to the curse placed on </a:t>
            </a:r>
            <a:r>
              <a:rPr lang="en-US" sz="2000" dirty="0" smtClean="0">
                <a:solidFill>
                  <a:srgbClr val="FFFF00"/>
                </a:solidFill>
              </a:rPr>
              <a:t>both</a:t>
            </a:r>
          </a:p>
          <a:p>
            <a:r>
              <a:rPr lang="en-US" sz="2000" dirty="0" smtClean="0">
                <a:solidFill>
                  <a:srgbClr val="FFFF00"/>
                </a:solidFill>
              </a:rPr>
              <a:t> </a:t>
            </a:r>
            <a:r>
              <a:rPr lang="en-US" sz="2000" dirty="0">
                <a:solidFill>
                  <a:srgbClr val="FFFF00"/>
                </a:solidFill>
              </a:rPr>
              <a:t>the Duke and </a:t>
            </a:r>
            <a:r>
              <a:rPr lang="en-US" sz="2000" dirty="0" err="1">
                <a:solidFill>
                  <a:srgbClr val="FFFF00"/>
                </a:solidFill>
              </a:rPr>
              <a:t>Rigoletto</a:t>
            </a:r>
            <a:r>
              <a:rPr lang="en-US" sz="2000" dirty="0">
                <a:solidFill>
                  <a:srgbClr val="FFFF00"/>
                </a:solidFill>
              </a:rPr>
              <a:t> by a courtier whose daughter had been seduced by the Duke </a:t>
            </a:r>
            <a:endParaRPr lang="en-US" sz="2000" dirty="0" smtClean="0">
              <a:solidFill>
                <a:srgbClr val="FFFF00"/>
              </a:solidFill>
            </a:endParaRPr>
          </a:p>
          <a:p>
            <a:r>
              <a:rPr lang="en-US" sz="2000" dirty="0" smtClean="0">
                <a:solidFill>
                  <a:srgbClr val="FFFF00"/>
                </a:solidFill>
              </a:rPr>
              <a:t>with </a:t>
            </a:r>
            <a:r>
              <a:rPr lang="en-US" sz="2000" dirty="0" err="1">
                <a:solidFill>
                  <a:srgbClr val="FFFF00"/>
                </a:solidFill>
              </a:rPr>
              <a:t>Rigoletto's</a:t>
            </a:r>
            <a:r>
              <a:rPr lang="en-US" sz="2000" dirty="0">
                <a:solidFill>
                  <a:srgbClr val="FFFF00"/>
                </a:solidFill>
              </a:rPr>
              <a:t> encouragement. The curse comes to fruition when </a:t>
            </a:r>
            <a:r>
              <a:rPr lang="en-US" sz="2000" dirty="0" err="1" smtClean="0">
                <a:solidFill>
                  <a:srgbClr val="FFFF00"/>
                </a:solidFill>
              </a:rPr>
              <a:t>Rigoletto’s</a:t>
            </a:r>
            <a:r>
              <a:rPr lang="en-US" sz="2000" dirty="0" smtClean="0">
                <a:solidFill>
                  <a:srgbClr val="FFFF00"/>
                </a:solidFill>
              </a:rPr>
              <a:t> daughter, </a:t>
            </a:r>
          </a:p>
          <a:p>
            <a:r>
              <a:rPr lang="en-US" sz="2000" dirty="0" smtClean="0">
                <a:solidFill>
                  <a:srgbClr val="FFFF00"/>
                </a:solidFill>
              </a:rPr>
              <a:t>Gilda,  </a:t>
            </a:r>
            <a:r>
              <a:rPr lang="en-US" sz="2000" dirty="0">
                <a:solidFill>
                  <a:srgbClr val="FFFF00"/>
                </a:solidFill>
              </a:rPr>
              <a:t>falls in </a:t>
            </a:r>
            <a:r>
              <a:rPr lang="en-US" sz="2000" dirty="0" smtClean="0">
                <a:solidFill>
                  <a:srgbClr val="FFFF00"/>
                </a:solidFill>
              </a:rPr>
              <a:t>love </a:t>
            </a:r>
            <a:r>
              <a:rPr lang="en-US" sz="2000" dirty="0">
                <a:solidFill>
                  <a:srgbClr val="FFFF00"/>
                </a:solidFill>
              </a:rPr>
              <a:t>with the Duke and eventually sacrifices her life to save him from the </a:t>
            </a:r>
            <a:endParaRPr lang="en-US" sz="2000" dirty="0" smtClean="0">
              <a:solidFill>
                <a:srgbClr val="FFFF00"/>
              </a:solidFill>
            </a:endParaRPr>
          </a:p>
          <a:p>
            <a:r>
              <a:rPr lang="en-US" sz="2000" dirty="0" smtClean="0">
                <a:solidFill>
                  <a:srgbClr val="FFFF00"/>
                </a:solidFill>
              </a:rPr>
              <a:t>assassins </a:t>
            </a:r>
            <a:r>
              <a:rPr lang="en-US" sz="2000" dirty="0">
                <a:solidFill>
                  <a:srgbClr val="FFFF00"/>
                </a:solidFill>
              </a:rPr>
              <a:t>hired </a:t>
            </a:r>
            <a:r>
              <a:rPr lang="en-US" sz="2000" dirty="0" smtClean="0">
                <a:solidFill>
                  <a:srgbClr val="FFFF00"/>
                </a:solidFill>
              </a:rPr>
              <a:t>by </a:t>
            </a:r>
            <a:r>
              <a:rPr lang="en-US" sz="2000" dirty="0">
                <a:solidFill>
                  <a:srgbClr val="FFFF00"/>
                </a:solidFill>
              </a:rPr>
              <a:t>her father.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94307" y="3618182"/>
            <a:ext cx="739465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FFF00"/>
                </a:solidFill>
              </a:rPr>
              <a:t>At the beginning of </a:t>
            </a:r>
            <a:r>
              <a:rPr lang="en-US" sz="2000" dirty="0">
                <a:solidFill>
                  <a:srgbClr val="FFFF00"/>
                </a:solidFill>
              </a:rPr>
              <a:t> </a:t>
            </a:r>
            <a:r>
              <a:rPr lang="en-US" sz="2000" dirty="0" smtClean="0">
                <a:solidFill>
                  <a:srgbClr val="FFFF00"/>
                </a:solidFill>
              </a:rPr>
              <a:t>Act 3, while </a:t>
            </a:r>
            <a:r>
              <a:rPr lang="en-US" sz="2000" dirty="0" err="1" smtClean="0">
                <a:solidFill>
                  <a:srgbClr val="FFFF00"/>
                </a:solidFill>
              </a:rPr>
              <a:t>Rigoletto</a:t>
            </a:r>
            <a:r>
              <a:rPr lang="en-US" sz="2000" dirty="0" smtClean="0">
                <a:solidFill>
                  <a:srgbClr val="FFFF00"/>
                </a:solidFill>
              </a:rPr>
              <a:t> </a:t>
            </a:r>
            <a:r>
              <a:rPr lang="en-US" sz="2000" dirty="0">
                <a:solidFill>
                  <a:srgbClr val="FFFF00"/>
                </a:solidFill>
              </a:rPr>
              <a:t>and </a:t>
            </a:r>
            <a:r>
              <a:rPr lang="en-US" sz="2000" dirty="0" smtClean="0">
                <a:solidFill>
                  <a:srgbClr val="FFFF00"/>
                </a:solidFill>
              </a:rPr>
              <a:t>Gilda listen outside of a house, </a:t>
            </a:r>
          </a:p>
          <a:p>
            <a:pPr algn="ctr"/>
            <a:r>
              <a:rPr lang="en-US" sz="2000" dirty="0" smtClean="0">
                <a:solidFill>
                  <a:srgbClr val="FFFF00"/>
                </a:solidFill>
              </a:rPr>
              <a:t>the Duke sings </a:t>
            </a:r>
            <a:r>
              <a:rPr lang="en-US" sz="2000" i="1" dirty="0" smtClean="0">
                <a:solidFill>
                  <a:srgbClr val="FFFF00"/>
                </a:solidFill>
              </a:rPr>
              <a:t>La </a:t>
            </a:r>
            <a:r>
              <a:rPr lang="en-US" sz="2000" i="1" dirty="0">
                <a:solidFill>
                  <a:srgbClr val="FFFF00"/>
                </a:solidFill>
              </a:rPr>
              <a:t>donna è </a:t>
            </a:r>
            <a:r>
              <a:rPr lang="en-US" sz="2000" i="1" dirty="0" smtClean="0">
                <a:solidFill>
                  <a:srgbClr val="FFFF00"/>
                </a:solidFill>
              </a:rPr>
              <a:t>mobile  (</a:t>
            </a:r>
            <a:r>
              <a:rPr lang="en-US" sz="2000" dirty="0">
                <a:solidFill>
                  <a:srgbClr val="FFFF00"/>
                </a:solidFill>
              </a:rPr>
              <a:t>Woman is </a:t>
            </a:r>
            <a:r>
              <a:rPr lang="en-US" sz="2000" dirty="0" smtClean="0">
                <a:solidFill>
                  <a:srgbClr val="FFFF00"/>
                </a:solidFill>
              </a:rPr>
              <a:t>fickle)</a:t>
            </a:r>
            <a:r>
              <a:rPr lang="en-US" sz="2000" i="1" dirty="0" smtClean="0">
                <a:solidFill>
                  <a:srgbClr val="FFFF00"/>
                </a:solidFill>
              </a:rPr>
              <a:t>. </a:t>
            </a:r>
            <a:endParaRPr lang="en-US" sz="2000" i="1" dirty="0">
              <a:solidFill>
                <a:srgbClr val="FFFF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47800" y="4463534"/>
            <a:ext cx="62776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Musicologist consider </a:t>
            </a:r>
            <a:r>
              <a:rPr lang="en-US" dirty="0" err="1" smtClean="0">
                <a:solidFill>
                  <a:srgbClr val="FFFF00"/>
                </a:solidFill>
              </a:rPr>
              <a:t>Rigoletto</a:t>
            </a:r>
            <a:r>
              <a:rPr lang="en-US" dirty="0" smtClean="0">
                <a:solidFill>
                  <a:srgbClr val="FFFF00"/>
                </a:solidFill>
              </a:rPr>
              <a:t> “revolutionary”  It changed opera forever.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7237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4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6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9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4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  <p:bldP spid="6" grpId="0"/>
      <p:bldP spid="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2486" y="152400"/>
            <a:ext cx="7924800" cy="884238"/>
          </a:xfrm>
        </p:spPr>
        <p:txBody>
          <a:bodyPr/>
          <a:lstStyle/>
          <a:p>
            <a:pPr algn="ctr"/>
            <a:r>
              <a:rPr lang="en-US" sz="4000" b="1" cap="none" dirty="0">
                <a:solidFill>
                  <a:srgbClr val="00B0F0"/>
                </a:solidFill>
              </a:rPr>
              <a:t>La donna è mobile</a:t>
            </a:r>
            <a:br>
              <a:rPr lang="en-US" sz="4000" b="1" cap="none" dirty="0">
                <a:solidFill>
                  <a:srgbClr val="00B0F0"/>
                </a:solidFill>
              </a:rPr>
            </a:br>
            <a:r>
              <a:rPr lang="en-US" sz="2000" i="1" cap="none" dirty="0">
                <a:solidFill>
                  <a:srgbClr val="00B0F0"/>
                </a:solidFill>
              </a:rPr>
              <a:t>Woman is </a:t>
            </a:r>
            <a:r>
              <a:rPr lang="en-US" sz="2000" i="1" cap="none" dirty="0" smtClean="0">
                <a:solidFill>
                  <a:srgbClr val="00B0F0"/>
                </a:solidFill>
              </a:rPr>
              <a:t>unstable</a:t>
            </a:r>
            <a:endParaRPr lang="en-US" sz="4000" i="1" cap="none" dirty="0">
              <a:solidFill>
                <a:srgbClr val="00B0F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58743" y="863065"/>
            <a:ext cx="2390398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Woman is unstable</a:t>
            </a:r>
          </a:p>
          <a:p>
            <a:r>
              <a:rPr lang="en-US" dirty="0">
                <a:solidFill>
                  <a:srgbClr val="FFFF00"/>
                </a:solidFill>
              </a:rPr>
              <a:t>like the feather in the wind</a:t>
            </a:r>
          </a:p>
          <a:p>
            <a:r>
              <a:rPr lang="en-US" dirty="0">
                <a:solidFill>
                  <a:srgbClr val="FFFF00"/>
                </a:solidFill>
              </a:rPr>
              <a:t>she changes tone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and </a:t>
            </a:r>
            <a:r>
              <a:rPr lang="en-US" dirty="0">
                <a:solidFill>
                  <a:srgbClr val="FFFF00"/>
                </a:solidFill>
              </a:rPr>
              <a:t>thought.</a:t>
            </a:r>
          </a:p>
          <a:p>
            <a:endParaRPr lang="en-US" sz="1400" dirty="0">
              <a:solidFill>
                <a:srgbClr val="FFFF00"/>
              </a:solidFill>
            </a:endParaRPr>
          </a:p>
          <a:p>
            <a:r>
              <a:rPr lang="en-US" dirty="0">
                <a:solidFill>
                  <a:srgbClr val="FFFF00"/>
                </a:solidFill>
              </a:rPr>
              <a:t>Always a loveable</a:t>
            </a:r>
          </a:p>
          <a:p>
            <a:r>
              <a:rPr lang="en-US" dirty="0">
                <a:solidFill>
                  <a:srgbClr val="FFFF00"/>
                </a:solidFill>
              </a:rPr>
              <a:t>cute face</a:t>
            </a:r>
          </a:p>
          <a:p>
            <a:r>
              <a:rPr lang="en-US" dirty="0">
                <a:solidFill>
                  <a:srgbClr val="FFFF00"/>
                </a:solidFill>
              </a:rPr>
              <a:t>in tears or smiling</a:t>
            </a:r>
          </a:p>
          <a:p>
            <a:r>
              <a:rPr lang="en-US" dirty="0">
                <a:solidFill>
                  <a:srgbClr val="FFFF00"/>
                </a:solidFill>
              </a:rPr>
              <a:t>it says lies</a:t>
            </a:r>
          </a:p>
          <a:p>
            <a:endParaRPr lang="en-US" sz="1400" dirty="0">
              <a:solidFill>
                <a:srgbClr val="FFFF00"/>
              </a:solidFill>
            </a:endParaRPr>
          </a:p>
          <a:p>
            <a:r>
              <a:rPr lang="en-US" dirty="0">
                <a:solidFill>
                  <a:srgbClr val="FFFF00"/>
                </a:solidFill>
              </a:rPr>
              <a:t>Woman is unstable</a:t>
            </a:r>
          </a:p>
          <a:p>
            <a:r>
              <a:rPr lang="en-US" dirty="0">
                <a:solidFill>
                  <a:srgbClr val="FFFF00"/>
                </a:solidFill>
              </a:rPr>
              <a:t>like feather in the wind</a:t>
            </a:r>
          </a:p>
          <a:p>
            <a:r>
              <a:rPr lang="en-US" dirty="0">
                <a:solidFill>
                  <a:srgbClr val="FFFF00"/>
                </a:solidFill>
              </a:rPr>
              <a:t>she changes tone</a:t>
            </a:r>
          </a:p>
          <a:p>
            <a:r>
              <a:rPr lang="en-US" dirty="0">
                <a:solidFill>
                  <a:srgbClr val="FFFF00"/>
                </a:solidFill>
              </a:rPr>
              <a:t>and thought,</a:t>
            </a:r>
          </a:p>
          <a:p>
            <a:r>
              <a:rPr lang="en-US" dirty="0">
                <a:solidFill>
                  <a:srgbClr val="FFFF00"/>
                </a:solidFill>
              </a:rPr>
              <a:t>and thought,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and </a:t>
            </a:r>
            <a:r>
              <a:rPr lang="en-US" dirty="0">
                <a:solidFill>
                  <a:srgbClr val="FFFF00"/>
                </a:solidFill>
              </a:rPr>
              <a:t>thought</a:t>
            </a:r>
            <a:r>
              <a:rPr lang="en-US" dirty="0" smtClean="0">
                <a:solidFill>
                  <a:srgbClr val="FFFF00"/>
                </a:solidFill>
              </a:rPr>
              <a:t>!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219231" y="838200"/>
            <a:ext cx="2073003" cy="46166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He’s </a:t>
            </a:r>
            <a:r>
              <a:rPr lang="en-US" dirty="0">
                <a:solidFill>
                  <a:srgbClr val="FFFF00"/>
                </a:solidFill>
              </a:rPr>
              <a:t>always miserable</a:t>
            </a:r>
          </a:p>
          <a:p>
            <a:r>
              <a:rPr lang="en-US" dirty="0">
                <a:solidFill>
                  <a:srgbClr val="FFFF00"/>
                </a:solidFill>
              </a:rPr>
              <a:t>the one who trusts her</a:t>
            </a:r>
          </a:p>
          <a:p>
            <a:r>
              <a:rPr lang="en-US" dirty="0">
                <a:solidFill>
                  <a:srgbClr val="FFFF00"/>
                </a:solidFill>
              </a:rPr>
              <a:t>that he confides to her</a:t>
            </a:r>
          </a:p>
          <a:p>
            <a:r>
              <a:rPr lang="en-US" dirty="0">
                <a:solidFill>
                  <a:srgbClr val="FFFF00"/>
                </a:solidFill>
              </a:rPr>
              <a:t>his unwary heart!</a:t>
            </a:r>
          </a:p>
          <a:p>
            <a:endParaRPr lang="en-US" sz="1200" dirty="0">
              <a:solidFill>
                <a:srgbClr val="FFFF00"/>
              </a:solidFill>
            </a:endParaRPr>
          </a:p>
          <a:p>
            <a:r>
              <a:rPr lang="en-US" dirty="0">
                <a:solidFill>
                  <a:srgbClr val="FFFF00"/>
                </a:solidFill>
              </a:rPr>
              <a:t>In order not ever feel</a:t>
            </a:r>
          </a:p>
          <a:p>
            <a:r>
              <a:rPr lang="en-US" dirty="0">
                <a:solidFill>
                  <a:srgbClr val="FFFF00"/>
                </a:solidFill>
              </a:rPr>
              <a:t>completely happy</a:t>
            </a:r>
            <a:r>
              <a:rPr lang="en-US" dirty="0" smtClean="0">
                <a:solidFill>
                  <a:srgbClr val="FFFF00"/>
                </a:solidFill>
              </a:rPr>
              <a:t>,</a:t>
            </a:r>
            <a:endParaRPr lang="en-US" dirty="0">
              <a:solidFill>
                <a:srgbClr val="FFFF00"/>
              </a:solidFill>
            </a:endParaRPr>
          </a:p>
          <a:p>
            <a:r>
              <a:rPr lang="en-US" dirty="0">
                <a:solidFill>
                  <a:srgbClr val="FFFF00"/>
                </a:solidFill>
              </a:rPr>
              <a:t>Who in this breast</a:t>
            </a:r>
          </a:p>
          <a:p>
            <a:r>
              <a:rPr lang="en-US" dirty="0">
                <a:solidFill>
                  <a:srgbClr val="FFFF00"/>
                </a:solidFill>
              </a:rPr>
              <a:t>doesn’t taste love</a:t>
            </a:r>
          </a:p>
          <a:p>
            <a:endParaRPr lang="en-US" sz="1200" dirty="0">
              <a:solidFill>
                <a:srgbClr val="FFFF00"/>
              </a:solidFill>
            </a:endParaRPr>
          </a:p>
          <a:p>
            <a:r>
              <a:rPr lang="en-US" dirty="0">
                <a:solidFill>
                  <a:srgbClr val="FFFF00"/>
                </a:solidFill>
              </a:rPr>
              <a:t>Woman is unstable</a:t>
            </a:r>
          </a:p>
          <a:p>
            <a:r>
              <a:rPr lang="en-US" dirty="0">
                <a:solidFill>
                  <a:srgbClr val="FFFF00"/>
                </a:solidFill>
              </a:rPr>
              <a:t>like feather in the wind</a:t>
            </a:r>
          </a:p>
          <a:p>
            <a:r>
              <a:rPr lang="en-US" dirty="0">
                <a:solidFill>
                  <a:srgbClr val="FFFF00"/>
                </a:solidFill>
              </a:rPr>
              <a:t>she changes tone</a:t>
            </a:r>
          </a:p>
          <a:p>
            <a:r>
              <a:rPr lang="en-US" dirty="0">
                <a:solidFill>
                  <a:srgbClr val="FFFF00"/>
                </a:solidFill>
              </a:rPr>
              <a:t>and thought,</a:t>
            </a:r>
          </a:p>
          <a:p>
            <a:r>
              <a:rPr lang="en-US" dirty="0">
                <a:solidFill>
                  <a:srgbClr val="FFFF00"/>
                </a:solidFill>
              </a:rPr>
              <a:t>and thought,</a:t>
            </a:r>
          </a:p>
          <a:p>
            <a:r>
              <a:rPr lang="en-US" dirty="0">
                <a:solidFill>
                  <a:srgbClr val="FFFF00"/>
                </a:solidFill>
              </a:rPr>
              <a:t>and thought!</a:t>
            </a:r>
          </a:p>
          <a:p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09800" y="6189044"/>
            <a:ext cx="487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/>
              <a:t>Translation </a:t>
            </a:r>
            <a:r>
              <a:rPr lang="en-US" i="1" dirty="0"/>
              <a:t>by Luciano </a:t>
            </a:r>
            <a:r>
              <a:rPr lang="en-US" i="1" dirty="0" smtClean="0"/>
              <a:t>Pavarotti </a:t>
            </a:r>
            <a:r>
              <a:rPr lang="en-US" i="1" dirty="0" smtClean="0">
                <a:hlinkClick r:id="rId2"/>
              </a:rPr>
              <a:t>view performance here</a:t>
            </a:r>
            <a:endParaRPr lang="en-US" dirty="0">
              <a:solidFill>
                <a:srgbClr val="00B0F0"/>
              </a:solidFill>
            </a:endParaRPr>
          </a:p>
        </p:txBody>
      </p:sp>
      <p:pic>
        <p:nvPicPr>
          <p:cNvPr id="6" name="Picture 5">
            <a:hlinkClick r:id="rId3" action="ppaction://hlinkfile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5505" y="1295400"/>
            <a:ext cx="2907030" cy="398906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764248" y="5454848"/>
            <a:ext cx="32495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5"/>
              </a:rPr>
              <a:t>View La Donna e Mobile in </a:t>
            </a:r>
            <a:r>
              <a:rPr lang="en-US" dirty="0" err="1" smtClean="0">
                <a:hlinkClick r:id="rId5"/>
              </a:rPr>
              <a:t>Rehersal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3934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80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8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3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9544" y="228600"/>
            <a:ext cx="7924800" cy="1143000"/>
          </a:xfrm>
        </p:spPr>
        <p:txBody>
          <a:bodyPr/>
          <a:lstStyle/>
          <a:p>
            <a:pPr algn="ctr"/>
            <a:r>
              <a:rPr lang="en-US" sz="4000" cap="none" dirty="0" smtClean="0">
                <a:solidFill>
                  <a:srgbClr val="00B0F0"/>
                </a:solidFill>
              </a:rPr>
              <a:t>Xerxes</a:t>
            </a:r>
            <a:br>
              <a:rPr lang="en-US" sz="4000" cap="none" dirty="0" smtClean="0">
                <a:solidFill>
                  <a:srgbClr val="00B0F0"/>
                </a:solidFill>
              </a:rPr>
            </a:br>
            <a:r>
              <a:rPr lang="en-US" sz="2000" cap="none" dirty="0" smtClean="0">
                <a:solidFill>
                  <a:srgbClr val="00B0F0"/>
                </a:solidFill>
              </a:rPr>
              <a:t>George Fredrick Handel</a:t>
            </a:r>
            <a:br>
              <a:rPr lang="en-US" sz="2000" cap="none" dirty="0" smtClean="0">
                <a:solidFill>
                  <a:srgbClr val="00B0F0"/>
                </a:solidFill>
              </a:rPr>
            </a:br>
            <a:r>
              <a:rPr lang="en-US" sz="2000" cap="none" dirty="0" smtClean="0">
                <a:solidFill>
                  <a:srgbClr val="00B0F0"/>
                </a:solidFill>
              </a:rPr>
              <a:t>1738</a:t>
            </a:r>
            <a:endParaRPr lang="en-US" sz="4000" cap="none" dirty="0">
              <a:solidFill>
                <a:srgbClr val="00B0F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84094" y="1498937"/>
            <a:ext cx="486864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B0F0"/>
                </a:solidFill>
                <a:sym typeface="Wingdings"/>
              </a:rPr>
              <a:t></a:t>
            </a:r>
            <a:r>
              <a:rPr lang="en-US" sz="2400" dirty="0" smtClean="0">
                <a:solidFill>
                  <a:srgbClr val="FFFF00"/>
                </a:solidFill>
                <a:sym typeface="Wingdings"/>
              </a:rPr>
              <a:t>  </a:t>
            </a:r>
            <a:r>
              <a:rPr lang="en-US" sz="2400" dirty="0" smtClean="0">
                <a:solidFill>
                  <a:srgbClr val="FFFF00"/>
                </a:solidFill>
              </a:rPr>
              <a:t>The </a:t>
            </a:r>
            <a:r>
              <a:rPr lang="en-US" sz="2400" dirty="0">
                <a:solidFill>
                  <a:srgbClr val="FFFF00"/>
                </a:solidFill>
              </a:rPr>
              <a:t>opera is set in Persia </a:t>
            </a:r>
            <a:r>
              <a:rPr lang="en-US" sz="2400" dirty="0" smtClean="0">
                <a:solidFill>
                  <a:srgbClr val="FFFF00"/>
                </a:solidFill>
              </a:rPr>
              <a:t>in </a:t>
            </a:r>
            <a:r>
              <a:rPr lang="en-US" sz="2400" dirty="0">
                <a:solidFill>
                  <a:srgbClr val="FFFF00"/>
                </a:solidFill>
              </a:rPr>
              <a:t>480 </a:t>
            </a:r>
            <a:r>
              <a:rPr lang="en-US" sz="2400" dirty="0" smtClean="0">
                <a:solidFill>
                  <a:srgbClr val="FFFF00"/>
                </a:solidFill>
              </a:rPr>
              <a:t>BCE </a:t>
            </a:r>
          </a:p>
          <a:p>
            <a:endParaRPr lang="en-US" sz="1200" dirty="0">
              <a:solidFill>
                <a:srgbClr val="FFFF00"/>
              </a:solidFill>
            </a:endParaRPr>
          </a:p>
          <a:p>
            <a:r>
              <a:rPr lang="en-US" sz="1400" dirty="0">
                <a:solidFill>
                  <a:srgbClr val="00B0F0"/>
                </a:solidFill>
                <a:sym typeface="Wingdings"/>
              </a:rPr>
              <a:t></a:t>
            </a:r>
            <a:r>
              <a:rPr lang="en-US" sz="2400" dirty="0">
                <a:solidFill>
                  <a:srgbClr val="00B0F0"/>
                </a:solidFill>
                <a:sym typeface="Wingdings"/>
              </a:rPr>
              <a:t> </a:t>
            </a:r>
            <a:r>
              <a:rPr lang="en-US" sz="2400" dirty="0" smtClean="0">
                <a:solidFill>
                  <a:srgbClr val="FFFF00"/>
                </a:solidFill>
              </a:rPr>
              <a:t>Loosely </a:t>
            </a:r>
            <a:r>
              <a:rPr lang="en-US" sz="2400" dirty="0">
                <a:solidFill>
                  <a:srgbClr val="FFFF00"/>
                </a:solidFill>
              </a:rPr>
              <a:t>based upon Xerxes I of Persia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70647" y="4221540"/>
            <a:ext cx="789671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B0F0"/>
                </a:solidFill>
                <a:sym typeface="Wingdings"/>
              </a:rPr>
              <a:t> </a:t>
            </a:r>
            <a:r>
              <a:rPr lang="en-US" sz="2400" dirty="0" smtClean="0">
                <a:solidFill>
                  <a:srgbClr val="FFFF00"/>
                </a:solidFill>
              </a:rPr>
              <a:t>The </a:t>
            </a:r>
            <a:r>
              <a:rPr lang="en-US" sz="2400" dirty="0">
                <a:solidFill>
                  <a:srgbClr val="FFFF00"/>
                </a:solidFill>
              </a:rPr>
              <a:t>instrumentation </a:t>
            </a:r>
            <a:r>
              <a:rPr lang="en-US" sz="2400" dirty="0" smtClean="0">
                <a:solidFill>
                  <a:srgbClr val="FFFF00"/>
                </a:solidFill>
              </a:rPr>
              <a:t>is: first </a:t>
            </a:r>
            <a:r>
              <a:rPr lang="en-US" sz="2400" dirty="0">
                <a:solidFill>
                  <a:srgbClr val="FFFF00"/>
                </a:solidFill>
              </a:rPr>
              <a:t>and second violins, viola, and basses. </a:t>
            </a:r>
            <a:endParaRPr lang="en-US" sz="2400" dirty="0" smtClean="0">
              <a:solidFill>
                <a:srgbClr val="FFFF00"/>
              </a:solidFill>
            </a:endParaRPr>
          </a:p>
          <a:p>
            <a:r>
              <a:rPr lang="en-US" sz="1400" dirty="0">
                <a:solidFill>
                  <a:srgbClr val="00B0F0"/>
                </a:solidFill>
                <a:sym typeface="Wingdings"/>
              </a:rPr>
              <a:t></a:t>
            </a:r>
            <a:r>
              <a:rPr lang="en-US" sz="2400" dirty="0">
                <a:solidFill>
                  <a:srgbClr val="00B0F0"/>
                </a:solidFill>
                <a:sym typeface="Wingdings"/>
              </a:rPr>
              <a:t> </a:t>
            </a:r>
            <a:r>
              <a:rPr lang="en-US" sz="2400" dirty="0" smtClean="0">
                <a:solidFill>
                  <a:srgbClr val="FFFF00"/>
                </a:solidFill>
              </a:rPr>
              <a:t>Key </a:t>
            </a:r>
            <a:r>
              <a:rPr lang="en-US" sz="2400" dirty="0">
                <a:solidFill>
                  <a:srgbClr val="FFFF00"/>
                </a:solidFill>
              </a:rPr>
              <a:t>signature is F </a:t>
            </a:r>
            <a:r>
              <a:rPr lang="en-US" sz="2400" dirty="0" smtClean="0">
                <a:solidFill>
                  <a:srgbClr val="FFFF00"/>
                </a:solidFill>
              </a:rPr>
              <a:t>major </a:t>
            </a:r>
          </a:p>
          <a:p>
            <a:r>
              <a:rPr lang="en-US" sz="1400" dirty="0">
                <a:solidFill>
                  <a:srgbClr val="00B0F0"/>
                </a:solidFill>
                <a:sym typeface="Wingdings"/>
              </a:rPr>
              <a:t> </a:t>
            </a:r>
            <a:r>
              <a:rPr lang="en-US" sz="2400" dirty="0" smtClean="0">
                <a:solidFill>
                  <a:srgbClr val="FFFF00"/>
                </a:solidFill>
              </a:rPr>
              <a:t>Time </a:t>
            </a:r>
            <a:r>
              <a:rPr lang="en-US" sz="2400" dirty="0">
                <a:solidFill>
                  <a:srgbClr val="FFFF00"/>
                </a:solidFill>
              </a:rPr>
              <a:t>signature is 3/4 </a:t>
            </a:r>
            <a:r>
              <a:rPr lang="en-US" sz="2400" dirty="0" smtClean="0">
                <a:solidFill>
                  <a:srgbClr val="FFFF00"/>
                </a:solidFill>
              </a:rPr>
              <a:t>time </a:t>
            </a:r>
          </a:p>
          <a:p>
            <a:r>
              <a:rPr lang="en-US" sz="1400" dirty="0">
                <a:solidFill>
                  <a:srgbClr val="00B0F0"/>
                </a:solidFill>
                <a:sym typeface="Wingdings"/>
              </a:rPr>
              <a:t> </a:t>
            </a:r>
            <a:r>
              <a:rPr lang="en-US" sz="2400" dirty="0" smtClean="0">
                <a:solidFill>
                  <a:srgbClr val="FFFF00"/>
                </a:solidFill>
              </a:rPr>
              <a:t>Vocal </a:t>
            </a:r>
            <a:r>
              <a:rPr lang="en-US" sz="2400" dirty="0">
                <a:solidFill>
                  <a:srgbClr val="FFFF00"/>
                </a:solidFill>
              </a:rPr>
              <a:t>range covers C4 to F5 with a tessitura from F4 to </a:t>
            </a:r>
            <a:r>
              <a:rPr lang="en-US" sz="2400" dirty="0" smtClean="0">
                <a:solidFill>
                  <a:srgbClr val="FFFF00"/>
                </a:solidFill>
              </a:rPr>
              <a:t>F5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7200" y="2738735"/>
            <a:ext cx="66223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B0F0"/>
                </a:solidFill>
                <a:sym typeface="Wingdings"/>
              </a:rPr>
              <a:t></a:t>
            </a:r>
            <a:r>
              <a:rPr lang="en-US" sz="2400" dirty="0">
                <a:solidFill>
                  <a:srgbClr val="00B0F0"/>
                </a:solidFill>
                <a:sym typeface="Wingdings"/>
              </a:rPr>
              <a:t> </a:t>
            </a:r>
            <a:r>
              <a:rPr lang="en-US" sz="2400" dirty="0" smtClean="0">
                <a:solidFill>
                  <a:srgbClr val="FFFF00"/>
                </a:solidFill>
              </a:rPr>
              <a:t>King </a:t>
            </a:r>
            <a:r>
              <a:rPr lang="en-US" sz="2400" dirty="0">
                <a:solidFill>
                  <a:srgbClr val="FFFF00"/>
                </a:solidFill>
              </a:rPr>
              <a:t>Xerxes </a:t>
            </a:r>
            <a:r>
              <a:rPr lang="en-US" sz="2400" dirty="0" smtClean="0">
                <a:solidFill>
                  <a:srgbClr val="FFFF00"/>
                </a:solidFill>
              </a:rPr>
              <a:t> sings </a:t>
            </a:r>
            <a:r>
              <a:rPr lang="en-US" sz="2400" i="1" dirty="0" err="1" smtClean="0">
                <a:solidFill>
                  <a:srgbClr val="FFFF00"/>
                </a:solidFill>
              </a:rPr>
              <a:t>Ombra</a:t>
            </a:r>
            <a:r>
              <a:rPr lang="en-US" sz="2400" i="1" dirty="0" smtClean="0">
                <a:solidFill>
                  <a:srgbClr val="FFFF00"/>
                </a:solidFill>
              </a:rPr>
              <a:t> </a:t>
            </a:r>
            <a:r>
              <a:rPr lang="en-US" sz="2400" i="1" dirty="0" err="1" smtClean="0">
                <a:solidFill>
                  <a:srgbClr val="FFFF00"/>
                </a:solidFill>
              </a:rPr>
              <a:t>mai</a:t>
            </a:r>
            <a:r>
              <a:rPr lang="en-US" sz="2400" i="1" dirty="0" smtClean="0">
                <a:solidFill>
                  <a:srgbClr val="FFFF00"/>
                </a:solidFill>
              </a:rPr>
              <a:t> </a:t>
            </a:r>
            <a:r>
              <a:rPr lang="en-US" sz="2400" i="1" dirty="0" err="1" smtClean="0">
                <a:solidFill>
                  <a:srgbClr val="FFFF00"/>
                </a:solidFill>
              </a:rPr>
              <a:t>fu</a:t>
            </a:r>
            <a:r>
              <a:rPr lang="en-US" sz="2400" dirty="0" smtClean="0">
                <a:solidFill>
                  <a:srgbClr val="FFFF00"/>
                </a:solidFill>
              </a:rPr>
              <a:t> as the opening aria.  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2718" y="3500735"/>
            <a:ext cx="8094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B0F0"/>
                </a:solidFill>
                <a:sym typeface="Wingdings"/>
              </a:rPr>
              <a:t> </a:t>
            </a:r>
            <a:r>
              <a:rPr lang="en-US" sz="2400" dirty="0" smtClean="0">
                <a:solidFill>
                  <a:srgbClr val="FFFF00"/>
                </a:solidFill>
              </a:rPr>
              <a:t>The song expresses the King’s admiration </a:t>
            </a:r>
            <a:r>
              <a:rPr lang="en-US" sz="2400" dirty="0">
                <a:solidFill>
                  <a:srgbClr val="FFFF00"/>
                </a:solidFill>
              </a:rPr>
              <a:t>of his beloved plane </a:t>
            </a:r>
            <a:r>
              <a:rPr lang="en-US" sz="2400" dirty="0" smtClean="0">
                <a:solidFill>
                  <a:srgbClr val="FFFF00"/>
                </a:solidFill>
              </a:rPr>
              <a:t>tree </a:t>
            </a:r>
          </a:p>
        </p:txBody>
      </p:sp>
    </p:spTree>
    <p:extLst>
      <p:ext uri="{BB962C8B-B14F-4D97-AF65-F5344CB8AC3E}">
        <p14:creationId xmlns:p14="http://schemas.microsoft.com/office/powerpoint/2010/main" val="958456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4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4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4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4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1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4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000" cap="none" dirty="0" err="1" smtClean="0">
                <a:solidFill>
                  <a:srgbClr val="00B0F0"/>
                </a:solidFill>
              </a:rPr>
              <a:t>Ombra</a:t>
            </a:r>
            <a:r>
              <a:rPr lang="en-US" sz="4000" cap="none" dirty="0" smtClean="0">
                <a:solidFill>
                  <a:srgbClr val="00B0F0"/>
                </a:solidFill>
              </a:rPr>
              <a:t> Mai Fu</a:t>
            </a:r>
            <a:br>
              <a:rPr lang="en-US" sz="4000" cap="none" dirty="0" smtClean="0">
                <a:solidFill>
                  <a:srgbClr val="00B0F0"/>
                </a:solidFill>
              </a:rPr>
            </a:br>
            <a:r>
              <a:rPr lang="en-US" sz="2000" i="1" cap="none" dirty="0" smtClean="0">
                <a:solidFill>
                  <a:srgbClr val="00B0F0"/>
                </a:solidFill>
              </a:rPr>
              <a:t>Never was a Shade</a:t>
            </a:r>
            <a:endParaRPr lang="en-US" sz="4000" i="1" cap="none" dirty="0">
              <a:solidFill>
                <a:srgbClr val="00B0F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7200" y="1600200"/>
            <a:ext cx="51054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</a:rPr>
              <a:t>Tender and beautiful fronds</a:t>
            </a:r>
          </a:p>
          <a:p>
            <a:r>
              <a:rPr lang="en-US" sz="2400" dirty="0">
                <a:solidFill>
                  <a:srgbClr val="FFFF00"/>
                </a:solidFill>
              </a:rPr>
              <a:t>o</a:t>
            </a:r>
            <a:r>
              <a:rPr lang="en-US" sz="2400" dirty="0" smtClean="0">
                <a:solidFill>
                  <a:srgbClr val="FFFF00"/>
                </a:solidFill>
              </a:rPr>
              <a:t>f </a:t>
            </a:r>
            <a:r>
              <a:rPr lang="en-US" sz="2400" dirty="0">
                <a:solidFill>
                  <a:srgbClr val="FFFF00"/>
                </a:solidFill>
              </a:rPr>
              <a:t>my beloved plane tree,</a:t>
            </a:r>
          </a:p>
          <a:p>
            <a:r>
              <a:rPr lang="en-US" sz="2400" dirty="0">
                <a:solidFill>
                  <a:srgbClr val="FFFF00"/>
                </a:solidFill>
              </a:rPr>
              <a:t>let Fate smile upon you.</a:t>
            </a:r>
          </a:p>
          <a:p>
            <a:r>
              <a:rPr lang="en-US" sz="2400" dirty="0">
                <a:solidFill>
                  <a:srgbClr val="FFFF00"/>
                </a:solidFill>
              </a:rPr>
              <a:t>May thunder, lightning, and storms</a:t>
            </a:r>
          </a:p>
          <a:p>
            <a:r>
              <a:rPr lang="en-US" sz="2400" dirty="0">
                <a:solidFill>
                  <a:srgbClr val="FFFF00"/>
                </a:solidFill>
              </a:rPr>
              <a:t>never disturb your dear peace,</a:t>
            </a:r>
          </a:p>
          <a:p>
            <a:r>
              <a:rPr lang="en-US" sz="2400" dirty="0">
                <a:solidFill>
                  <a:srgbClr val="FFFF00"/>
                </a:solidFill>
              </a:rPr>
              <a:t>nor may you by blowing winds be profaned.</a:t>
            </a:r>
          </a:p>
          <a:p>
            <a:endParaRPr lang="en-US" sz="2400" dirty="0">
              <a:solidFill>
                <a:srgbClr val="FFFF00"/>
              </a:solidFill>
            </a:endParaRPr>
          </a:p>
          <a:p>
            <a:r>
              <a:rPr lang="en-US" sz="2400" dirty="0">
                <a:solidFill>
                  <a:srgbClr val="FFFF00"/>
                </a:solidFill>
              </a:rPr>
              <a:t>Never was a shade</a:t>
            </a:r>
          </a:p>
          <a:p>
            <a:r>
              <a:rPr lang="en-US" sz="2400" dirty="0">
                <a:solidFill>
                  <a:srgbClr val="FFFF00"/>
                </a:solidFill>
              </a:rPr>
              <a:t>of any plant</a:t>
            </a:r>
          </a:p>
          <a:p>
            <a:r>
              <a:rPr lang="en-US" sz="2400" dirty="0">
                <a:solidFill>
                  <a:srgbClr val="FFFF00"/>
                </a:solidFill>
              </a:rPr>
              <a:t>dearer and more lovely,</a:t>
            </a:r>
          </a:p>
          <a:p>
            <a:r>
              <a:rPr lang="en-US" sz="2400" dirty="0">
                <a:solidFill>
                  <a:srgbClr val="FFFF00"/>
                </a:solidFill>
              </a:rPr>
              <a:t>or more sweet.</a:t>
            </a:r>
          </a:p>
        </p:txBody>
      </p:sp>
      <p:pic>
        <p:nvPicPr>
          <p:cNvPr id="4" name="Picture 3">
            <a:hlinkClick r:id="rId2" action="ppaction://hlinkfile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1600200"/>
            <a:ext cx="3029955" cy="403836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819400" y="6410425"/>
            <a:ext cx="34612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hlinkClick r:id="rId4"/>
              </a:rPr>
              <a:t>Andreas Scholl performs </a:t>
            </a:r>
            <a:r>
              <a:rPr lang="it-IT" i="1" dirty="0" smtClean="0">
                <a:hlinkClick r:id="rId4"/>
              </a:rPr>
              <a:t>Ombra </a:t>
            </a:r>
            <a:r>
              <a:rPr lang="it-IT" i="1" dirty="0">
                <a:hlinkClick r:id="rId4"/>
              </a:rPr>
              <a:t>mai fu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952094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4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cap="none" dirty="0" smtClean="0">
                <a:solidFill>
                  <a:srgbClr val="00B0F0"/>
                </a:solidFill>
              </a:rPr>
              <a:t>The Goal</a:t>
            </a:r>
            <a:endParaRPr lang="en-US" cap="none" dirty="0">
              <a:solidFill>
                <a:srgbClr val="00B0F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62000" y="1600199"/>
            <a:ext cx="35935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To persuade you that opera is: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71600" y="2339078"/>
            <a:ext cx="55034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B0F0"/>
                </a:solidFill>
                <a:sym typeface="Wingdings"/>
              </a:rPr>
              <a:t></a:t>
            </a:r>
            <a:r>
              <a:rPr lang="en-US" sz="1400" dirty="0" smtClean="0">
                <a:solidFill>
                  <a:srgbClr val="00B0F0"/>
                </a:solidFill>
              </a:rPr>
              <a:t>  </a:t>
            </a:r>
            <a:r>
              <a:rPr lang="en-US" sz="2400" dirty="0" smtClean="0">
                <a:solidFill>
                  <a:srgbClr val="FFFF00"/>
                </a:solidFill>
              </a:rPr>
              <a:t>Deeply rooted in the essence of being human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71600" y="2895600"/>
            <a:ext cx="685360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B0F0"/>
                </a:solidFill>
                <a:sym typeface="Wingdings"/>
              </a:rPr>
              <a:t></a:t>
            </a:r>
            <a:r>
              <a:rPr lang="en-US" sz="1400" dirty="0" smtClean="0">
                <a:solidFill>
                  <a:srgbClr val="00B0F0"/>
                </a:solidFill>
              </a:rPr>
              <a:t>  </a:t>
            </a:r>
            <a:r>
              <a:rPr lang="en-US" sz="2400" dirty="0" smtClean="0">
                <a:solidFill>
                  <a:srgbClr val="FFFF00"/>
                </a:solidFill>
              </a:rPr>
              <a:t>Was created from traditional and enduring forms of ritual, </a:t>
            </a:r>
          </a:p>
          <a:p>
            <a:r>
              <a:rPr lang="en-US" sz="2400" dirty="0" smtClean="0">
                <a:solidFill>
                  <a:srgbClr val="FFFF00"/>
                </a:solidFill>
              </a:rPr>
              <a:t>drama and music dating back at least 30,000 years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19200" y="4572000"/>
            <a:ext cx="75713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B0F0"/>
                </a:solidFill>
                <a:sym typeface="Wingdings"/>
              </a:rPr>
              <a:t></a:t>
            </a:r>
            <a:r>
              <a:rPr lang="en-US" sz="1400" dirty="0" smtClean="0">
                <a:solidFill>
                  <a:srgbClr val="00B0F0"/>
                </a:solidFill>
              </a:rPr>
              <a:t>  </a:t>
            </a:r>
            <a:r>
              <a:rPr lang="en-US" sz="2400" dirty="0" smtClean="0">
                <a:solidFill>
                  <a:srgbClr val="FFFF00"/>
                </a:solidFill>
              </a:rPr>
              <a:t>An art that belongs to everyone, all cultures, all over the world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371600" y="3886200"/>
            <a:ext cx="62007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B0F0"/>
                </a:solidFill>
                <a:sym typeface="Wingdings"/>
              </a:rPr>
              <a:t></a:t>
            </a:r>
            <a:r>
              <a:rPr lang="en-US" sz="1400" dirty="0">
                <a:solidFill>
                  <a:srgbClr val="00B0F0"/>
                </a:solidFill>
              </a:rPr>
              <a:t>  </a:t>
            </a:r>
            <a:r>
              <a:rPr lang="en-US" sz="2400" dirty="0" smtClean="0">
                <a:solidFill>
                  <a:srgbClr val="FFFF00"/>
                </a:solidFill>
              </a:rPr>
              <a:t>Embraces and expresses timeless human emotions</a:t>
            </a:r>
            <a:endParaRPr lang="en-US" sz="2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8104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8000"/>
                            </p:stCondLst>
                            <p:childTnLst>
                              <p:par>
                                <p:cTn id="1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1000"/>
                            </p:stCondLst>
                            <p:childTnLst>
                              <p:par>
                                <p:cTn id="19" presetID="16" presetClass="entr" presetSubtype="21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9000"/>
                            </p:stCondLst>
                            <p:childTnLst>
                              <p:par>
                                <p:cTn id="23" presetID="16" presetClass="entr" presetSubtype="21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7000"/>
                            </p:stCondLst>
                            <p:childTnLst>
                              <p:par>
                                <p:cTn id="27" presetID="16" presetClass="entr" presetSubtype="21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85800"/>
            <a:ext cx="7924800" cy="1143000"/>
          </a:xfrm>
        </p:spPr>
        <p:txBody>
          <a:bodyPr/>
          <a:lstStyle/>
          <a:p>
            <a:pPr algn="ctr"/>
            <a:r>
              <a:rPr lang="en-US" sz="4000" cap="none" dirty="0">
                <a:solidFill>
                  <a:srgbClr val="00B0F0"/>
                </a:solidFill>
              </a:rPr>
              <a:t>Die </a:t>
            </a:r>
            <a:r>
              <a:rPr lang="en-US" sz="4000" cap="none" dirty="0" err="1">
                <a:solidFill>
                  <a:srgbClr val="00B0F0"/>
                </a:solidFill>
              </a:rPr>
              <a:t>Zauberfl</a:t>
            </a:r>
            <a:r>
              <a:rPr lang="hu-HU" sz="4000" cap="none" dirty="0">
                <a:solidFill>
                  <a:srgbClr val="00B0F0"/>
                </a:solidFill>
              </a:rPr>
              <a:t>ö</a:t>
            </a:r>
            <a:r>
              <a:rPr lang="en-US" sz="4000" cap="none" dirty="0" err="1">
                <a:solidFill>
                  <a:srgbClr val="00B0F0"/>
                </a:solidFill>
              </a:rPr>
              <a:t>te</a:t>
            </a:r>
            <a:r>
              <a:rPr lang="en-US" sz="5400" cap="none" dirty="0">
                <a:solidFill>
                  <a:srgbClr val="00B0F0"/>
                </a:solidFill>
              </a:rPr>
              <a:t/>
            </a:r>
            <a:br>
              <a:rPr lang="en-US" sz="5400" cap="none" dirty="0">
                <a:solidFill>
                  <a:srgbClr val="00B0F0"/>
                </a:solidFill>
              </a:rPr>
            </a:br>
            <a:r>
              <a:rPr lang="en-US" sz="2000" i="1" cap="none" dirty="0">
                <a:solidFill>
                  <a:srgbClr val="00B0F0"/>
                </a:solidFill>
              </a:rPr>
              <a:t>The Magic Flute</a:t>
            </a:r>
            <a:br>
              <a:rPr lang="en-US" sz="2000" i="1" cap="none" dirty="0">
                <a:solidFill>
                  <a:srgbClr val="00B0F0"/>
                </a:solidFill>
              </a:rPr>
            </a:br>
            <a:r>
              <a:rPr lang="en-US" sz="1800" cap="none" dirty="0">
                <a:solidFill>
                  <a:srgbClr val="00B0F0"/>
                </a:solidFill>
              </a:rPr>
              <a:t>Wolfgang Amadeus Mozart</a:t>
            </a:r>
            <a:br>
              <a:rPr lang="en-US" sz="1800" cap="none" dirty="0">
                <a:solidFill>
                  <a:srgbClr val="00B0F0"/>
                </a:solidFill>
              </a:rPr>
            </a:br>
            <a:r>
              <a:rPr lang="en-US" sz="1800" cap="none" dirty="0">
                <a:solidFill>
                  <a:srgbClr val="00B0F0"/>
                </a:solidFill>
              </a:rPr>
              <a:t>1791</a:t>
            </a:r>
            <a:endParaRPr lang="en-US" sz="1800" dirty="0">
              <a:solidFill>
                <a:srgbClr val="00B0F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87824" y="1752600"/>
            <a:ext cx="8062400" cy="21852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FFFF00"/>
                </a:solidFill>
              </a:rPr>
              <a:t>The last opera written by Mozart –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FFFF00"/>
                </a:solidFill>
              </a:rPr>
              <a:t>He conducted at the premier on September 30, 1791</a:t>
            </a:r>
            <a:endParaRPr lang="en-US" sz="2000" dirty="0">
              <a:solidFill>
                <a:srgbClr val="FFFF00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FF00"/>
                </a:solidFill>
              </a:rPr>
              <a:t>H</a:t>
            </a:r>
            <a:r>
              <a:rPr lang="en-US" sz="2000" dirty="0" smtClean="0">
                <a:solidFill>
                  <a:srgbClr val="FFFF00"/>
                </a:solidFill>
              </a:rPr>
              <a:t>e died on December 5, 1791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000" dirty="0">
              <a:solidFill>
                <a:srgbClr val="FFFF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FFFF00"/>
                </a:solidFill>
              </a:rPr>
              <a:t>A compound work of both </a:t>
            </a:r>
            <a:r>
              <a:rPr lang="en-US" sz="2400" i="1" dirty="0" smtClean="0">
                <a:solidFill>
                  <a:srgbClr val="FFFF00"/>
                </a:solidFill>
              </a:rPr>
              <a:t>opera </a:t>
            </a:r>
            <a:r>
              <a:rPr lang="en-US" sz="2400" i="1" dirty="0" err="1" smtClean="0">
                <a:solidFill>
                  <a:srgbClr val="FFFF00"/>
                </a:solidFill>
              </a:rPr>
              <a:t>seria</a:t>
            </a:r>
            <a:r>
              <a:rPr lang="en-US" sz="2400" i="1" dirty="0" smtClean="0">
                <a:solidFill>
                  <a:srgbClr val="FFFF00"/>
                </a:solidFill>
              </a:rPr>
              <a:t> </a:t>
            </a:r>
            <a:r>
              <a:rPr lang="en-US" sz="2400" dirty="0" smtClean="0">
                <a:solidFill>
                  <a:srgbClr val="FFFF00"/>
                </a:solidFill>
              </a:rPr>
              <a:t>and </a:t>
            </a:r>
            <a:r>
              <a:rPr lang="en-US" sz="2400" i="1" dirty="0" smtClean="0">
                <a:solidFill>
                  <a:srgbClr val="FFFF00"/>
                </a:solidFill>
              </a:rPr>
              <a:t>opera </a:t>
            </a:r>
            <a:r>
              <a:rPr lang="en-US" sz="2400" i="1" dirty="0" err="1" smtClean="0">
                <a:solidFill>
                  <a:srgbClr val="FFFF00"/>
                </a:solidFill>
              </a:rPr>
              <a:t>buffa</a:t>
            </a:r>
            <a:endParaRPr lang="en-US" sz="2400" i="1" dirty="0" smtClean="0">
              <a:solidFill>
                <a:srgbClr val="FFFF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000" dirty="0" smtClean="0">
              <a:solidFill>
                <a:srgbClr val="FFFF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FFFF00"/>
                </a:solidFill>
              </a:rPr>
              <a:t>A lose broadside against the Hapsburg Empire and Catholic Church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06112" y="3937814"/>
            <a:ext cx="798577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FFFF00"/>
                </a:solidFill>
              </a:rPr>
              <a:t>The plot is pure fantasy – roughly about the love of  Prince </a:t>
            </a:r>
            <a:r>
              <a:rPr lang="en-US" sz="2400" dirty="0" err="1" smtClean="0">
                <a:solidFill>
                  <a:srgbClr val="FFFF00"/>
                </a:solidFill>
              </a:rPr>
              <a:t>Tamino</a:t>
            </a:r>
            <a:r>
              <a:rPr lang="en-US" sz="2400" dirty="0" smtClean="0">
                <a:solidFill>
                  <a:srgbClr val="FFFF00"/>
                </a:solidFill>
              </a:rPr>
              <a:t> </a:t>
            </a:r>
          </a:p>
          <a:p>
            <a:r>
              <a:rPr lang="en-US" sz="2400" dirty="0" smtClean="0">
                <a:solidFill>
                  <a:srgbClr val="FFFF00"/>
                </a:solidFill>
              </a:rPr>
              <a:t>for  </a:t>
            </a:r>
            <a:r>
              <a:rPr lang="en-US" sz="2400" dirty="0" err="1" smtClean="0">
                <a:solidFill>
                  <a:srgbClr val="FFFF00"/>
                </a:solidFill>
              </a:rPr>
              <a:t>Pamina</a:t>
            </a:r>
            <a:r>
              <a:rPr lang="en-US" sz="2400" dirty="0" smtClean="0">
                <a:solidFill>
                  <a:srgbClr val="FFFF00"/>
                </a:solidFill>
              </a:rPr>
              <a:t> – daughter of the Queen of the Night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6135" y="4768811"/>
            <a:ext cx="848155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FFFF00"/>
                </a:solidFill>
              </a:rPr>
              <a:t>Following much deception and travail, </a:t>
            </a:r>
            <a:r>
              <a:rPr lang="en-US" sz="2400" dirty="0" err="1" smtClean="0">
                <a:solidFill>
                  <a:srgbClr val="FFFF00"/>
                </a:solidFill>
              </a:rPr>
              <a:t>Pamina</a:t>
            </a:r>
            <a:r>
              <a:rPr lang="en-US" sz="2400" dirty="0" smtClean="0">
                <a:solidFill>
                  <a:srgbClr val="FFFF00"/>
                </a:solidFill>
              </a:rPr>
              <a:t> and </a:t>
            </a:r>
            <a:r>
              <a:rPr lang="en-US" sz="2400" dirty="0" err="1" smtClean="0">
                <a:solidFill>
                  <a:srgbClr val="FFFF00"/>
                </a:solidFill>
              </a:rPr>
              <a:t>Tamino</a:t>
            </a:r>
            <a:r>
              <a:rPr lang="en-US" sz="2400" dirty="0" smtClean="0">
                <a:solidFill>
                  <a:srgbClr val="FFFF00"/>
                </a:solidFill>
              </a:rPr>
              <a:t> are united.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FFFF00"/>
                </a:solidFill>
              </a:rPr>
              <a:t>The Queen of the Night’s true character is exposed.  She is struck by </a:t>
            </a:r>
          </a:p>
          <a:p>
            <a:r>
              <a:rPr lang="en-US" sz="2400" dirty="0">
                <a:solidFill>
                  <a:srgbClr val="FFFF00"/>
                </a:solidFill>
              </a:rPr>
              <a:t>l</a:t>
            </a:r>
            <a:r>
              <a:rPr lang="en-US" sz="2400" dirty="0" smtClean="0">
                <a:solidFill>
                  <a:srgbClr val="FFFF00"/>
                </a:solidFill>
              </a:rPr>
              <a:t>ightening and is sent to hell</a:t>
            </a:r>
            <a:endParaRPr lang="en-US" sz="2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4079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  <p:bldP spid="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8610600" cy="1143000"/>
          </a:xfrm>
        </p:spPr>
        <p:txBody>
          <a:bodyPr/>
          <a:lstStyle/>
          <a:p>
            <a:pPr algn="ctr"/>
            <a:r>
              <a:rPr lang="de-DE" sz="4000" cap="none" dirty="0">
                <a:solidFill>
                  <a:srgbClr val="FFFF00"/>
                </a:solidFill>
              </a:rPr>
              <a:t>Der Hölle Rache kocht in meinem Herzen</a:t>
            </a:r>
            <a:br>
              <a:rPr lang="de-DE" sz="4000" cap="none" dirty="0">
                <a:solidFill>
                  <a:srgbClr val="FFFF00"/>
                </a:solidFill>
              </a:rPr>
            </a:br>
            <a:r>
              <a:rPr lang="de-DE" sz="2000" i="1" cap="none" dirty="0" smtClean="0">
                <a:solidFill>
                  <a:srgbClr val="FFFF00"/>
                </a:solidFill>
              </a:rPr>
              <a:t>The Rage of Hell Boils in my Heart</a:t>
            </a:r>
            <a:endParaRPr lang="en-US" sz="4000" i="1" cap="none" dirty="0">
              <a:solidFill>
                <a:srgbClr val="FFFF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86000" y="1371600"/>
            <a:ext cx="4429418" cy="44935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rgbClr val="00B0F0"/>
                </a:solidFill>
              </a:rPr>
              <a:t>T</a:t>
            </a:r>
            <a:r>
              <a:rPr lang="en-US" sz="2200" dirty="0" smtClean="0">
                <a:solidFill>
                  <a:srgbClr val="00B0F0"/>
                </a:solidFill>
              </a:rPr>
              <a:t>he rage of </a:t>
            </a:r>
            <a:r>
              <a:rPr lang="en-US" sz="2200" dirty="0">
                <a:solidFill>
                  <a:srgbClr val="00B0F0"/>
                </a:solidFill>
              </a:rPr>
              <a:t>Hell boils in my heart,</a:t>
            </a:r>
          </a:p>
          <a:p>
            <a:r>
              <a:rPr lang="en-US" sz="2200" dirty="0">
                <a:solidFill>
                  <a:srgbClr val="00B0F0"/>
                </a:solidFill>
              </a:rPr>
              <a:t>Death and despair flame about me!</a:t>
            </a:r>
          </a:p>
          <a:p>
            <a:r>
              <a:rPr lang="en-US" sz="2200" dirty="0">
                <a:solidFill>
                  <a:srgbClr val="00B0F0"/>
                </a:solidFill>
              </a:rPr>
              <a:t>If </a:t>
            </a:r>
            <a:r>
              <a:rPr lang="en-US" sz="2200" dirty="0" err="1">
                <a:solidFill>
                  <a:srgbClr val="00B0F0"/>
                </a:solidFill>
              </a:rPr>
              <a:t>Sarastro</a:t>
            </a:r>
            <a:r>
              <a:rPr lang="en-US" sz="2200" dirty="0">
                <a:solidFill>
                  <a:srgbClr val="00B0F0"/>
                </a:solidFill>
              </a:rPr>
              <a:t> does not through you feel</a:t>
            </a:r>
          </a:p>
          <a:p>
            <a:r>
              <a:rPr lang="en-US" sz="2200" dirty="0">
                <a:solidFill>
                  <a:srgbClr val="00B0F0"/>
                </a:solidFill>
              </a:rPr>
              <a:t>The pain of death,</a:t>
            </a:r>
          </a:p>
          <a:p>
            <a:r>
              <a:rPr lang="en-US" sz="2200" dirty="0">
                <a:solidFill>
                  <a:srgbClr val="00B0F0"/>
                </a:solidFill>
              </a:rPr>
              <a:t>Then you will be my daughter nevermore.</a:t>
            </a:r>
          </a:p>
          <a:p>
            <a:r>
              <a:rPr lang="en-US" sz="2200" dirty="0">
                <a:solidFill>
                  <a:srgbClr val="00B0F0"/>
                </a:solidFill>
              </a:rPr>
              <a:t>Disowned may you be forever,</a:t>
            </a:r>
          </a:p>
          <a:p>
            <a:r>
              <a:rPr lang="en-US" sz="2200" dirty="0">
                <a:solidFill>
                  <a:srgbClr val="00B0F0"/>
                </a:solidFill>
              </a:rPr>
              <a:t>Abandoned </a:t>
            </a:r>
            <a:r>
              <a:rPr lang="en-US" sz="2200" dirty="0" smtClean="0">
                <a:solidFill>
                  <a:srgbClr val="00B0F0"/>
                </a:solidFill>
              </a:rPr>
              <a:t> may </a:t>
            </a:r>
            <a:r>
              <a:rPr lang="en-US" sz="2200" dirty="0">
                <a:solidFill>
                  <a:srgbClr val="00B0F0"/>
                </a:solidFill>
              </a:rPr>
              <a:t>you be forever,</a:t>
            </a:r>
          </a:p>
          <a:p>
            <a:r>
              <a:rPr lang="en-US" sz="2200" dirty="0">
                <a:solidFill>
                  <a:srgbClr val="00B0F0"/>
                </a:solidFill>
              </a:rPr>
              <a:t>Destroyed be forever</a:t>
            </a:r>
          </a:p>
          <a:p>
            <a:r>
              <a:rPr lang="en-US" sz="2200" dirty="0">
                <a:solidFill>
                  <a:srgbClr val="00B0F0"/>
                </a:solidFill>
              </a:rPr>
              <a:t>All the bonds of nature,</a:t>
            </a:r>
          </a:p>
          <a:p>
            <a:r>
              <a:rPr lang="en-US" sz="2200" dirty="0">
                <a:solidFill>
                  <a:srgbClr val="00B0F0"/>
                </a:solidFill>
              </a:rPr>
              <a:t>If not through you</a:t>
            </a:r>
          </a:p>
          <a:p>
            <a:r>
              <a:rPr lang="en-US" sz="2200" dirty="0" err="1">
                <a:solidFill>
                  <a:srgbClr val="00B0F0"/>
                </a:solidFill>
              </a:rPr>
              <a:t>Sarastro</a:t>
            </a:r>
            <a:r>
              <a:rPr lang="en-US" sz="2200" dirty="0">
                <a:solidFill>
                  <a:srgbClr val="00B0F0"/>
                </a:solidFill>
              </a:rPr>
              <a:t> becomes </a:t>
            </a:r>
            <a:r>
              <a:rPr lang="en-US" sz="2200" dirty="0" smtClean="0">
                <a:solidFill>
                  <a:srgbClr val="00B0F0"/>
                </a:solidFill>
              </a:rPr>
              <a:t>pale as death</a:t>
            </a:r>
            <a:r>
              <a:rPr lang="en-US" sz="2200" dirty="0">
                <a:solidFill>
                  <a:srgbClr val="00B0F0"/>
                </a:solidFill>
              </a:rPr>
              <a:t>!</a:t>
            </a:r>
          </a:p>
          <a:p>
            <a:r>
              <a:rPr lang="en-US" sz="2200" dirty="0">
                <a:solidFill>
                  <a:srgbClr val="00B0F0"/>
                </a:solidFill>
              </a:rPr>
              <a:t>Hear, Gods of Revenge,</a:t>
            </a:r>
          </a:p>
          <a:p>
            <a:r>
              <a:rPr lang="en-US" sz="2200" dirty="0">
                <a:solidFill>
                  <a:srgbClr val="00B0F0"/>
                </a:solidFill>
              </a:rPr>
              <a:t>Hear a mother's oath!</a:t>
            </a:r>
          </a:p>
        </p:txBody>
      </p:sp>
    </p:spTree>
    <p:extLst>
      <p:ext uri="{BB962C8B-B14F-4D97-AF65-F5344CB8AC3E}">
        <p14:creationId xmlns:p14="http://schemas.microsoft.com/office/powerpoint/2010/main" val="2107693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974" y="152400"/>
            <a:ext cx="7924800" cy="685800"/>
          </a:xfrm>
        </p:spPr>
        <p:txBody>
          <a:bodyPr/>
          <a:lstStyle/>
          <a:p>
            <a:pPr algn="ctr"/>
            <a:r>
              <a:rPr lang="en-US" sz="4000" cap="none" dirty="0" smtClean="0">
                <a:solidFill>
                  <a:srgbClr val="FFFF00"/>
                </a:solidFill>
              </a:rPr>
              <a:t>Die </a:t>
            </a:r>
            <a:r>
              <a:rPr lang="en-US" sz="4000" cap="none" dirty="0" err="1" smtClean="0">
                <a:solidFill>
                  <a:srgbClr val="FFFF00"/>
                </a:solidFill>
              </a:rPr>
              <a:t>Zauberfl</a:t>
            </a:r>
            <a:r>
              <a:rPr lang="hu-HU" sz="4000" cap="none" dirty="0" smtClean="0">
                <a:solidFill>
                  <a:srgbClr val="FFFF00"/>
                </a:solidFill>
              </a:rPr>
              <a:t>ö</a:t>
            </a:r>
            <a:r>
              <a:rPr lang="en-US" sz="4000" cap="none" dirty="0" err="1" smtClean="0">
                <a:solidFill>
                  <a:srgbClr val="FFFF00"/>
                </a:solidFill>
              </a:rPr>
              <a:t>te</a:t>
            </a:r>
            <a:endParaRPr lang="en-US" sz="2000" cap="none" dirty="0">
              <a:solidFill>
                <a:srgbClr val="FFFF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973" y="762000"/>
            <a:ext cx="7893825" cy="4442012"/>
          </a:xfrm>
          <a:prstGeom prst="rect">
            <a:avLst/>
          </a:prstGeom>
        </p:spPr>
      </p:pic>
      <p:pic>
        <p:nvPicPr>
          <p:cNvPr id="3" name="Picture 2">
            <a:hlinkClick r:id="rId3" action="ppaction://hlinkfile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23261"/>
            <a:ext cx="3655368" cy="548841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322984" y="5327007"/>
            <a:ext cx="480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hlinkClick r:id="rId5"/>
              </a:rPr>
              <a:t>View Diana </a:t>
            </a:r>
            <a:r>
              <a:rPr lang="en-US" dirty="0" err="1" smtClean="0">
                <a:hlinkClick r:id="rId5"/>
              </a:rPr>
              <a:t>Damrau’s</a:t>
            </a:r>
            <a:r>
              <a:rPr lang="en-US" dirty="0" smtClean="0">
                <a:hlinkClick r:id="rId5"/>
              </a:rPr>
              <a:t> </a:t>
            </a:r>
            <a:r>
              <a:rPr lang="en-US" dirty="0">
                <a:hlinkClick r:id="rId5"/>
              </a:rPr>
              <a:t>Performance  of </a:t>
            </a:r>
            <a:r>
              <a:rPr lang="en-US" i="1" dirty="0">
                <a:hlinkClick r:id="rId5"/>
              </a:rPr>
              <a:t>Der </a:t>
            </a:r>
            <a:r>
              <a:rPr lang="en-US" i="1" dirty="0" err="1">
                <a:hlinkClick r:id="rId5"/>
              </a:rPr>
              <a:t>Hölle</a:t>
            </a:r>
            <a:r>
              <a:rPr lang="en-US" i="1" dirty="0">
                <a:hlinkClick r:id="rId5"/>
              </a:rPr>
              <a:t> </a:t>
            </a:r>
            <a:r>
              <a:rPr lang="en-US" i="1" dirty="0" err="1">
                <a:hlinkClick r:id="rId5"/>
              </a:rPr>
              <a:t>Rache</a:t>
            </a:r>
            <a:r>
              <a:rPr lang="en-US" i="1" dirty="0">
                <a:hlinkClick r:id="rId5"/>
              </a:rPr>
              <a:t> </a:t>
            </a:r>
            <a:endParaRPr lang="en-US" i="1" dirty="0"/>
          </a:p>
        </p:txBody>
      </p:sp>
      <p:sp>
        <p:nvSpPr>
          <p:cNvPr id="6" name="TextBox 5"/>
          <p:cNvSpPr txBox="1"/>
          <p:nvPr/>
        </p:nvSpPr>
        <p:spPr>
          <a:xfrm>
            <a:off x="3048000" y="6172200"/>
            <a:ext cx="281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hlinkClick r:id="rId6"/>
              </a:rPr>
              <a:t>View the recording of this aria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339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4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8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3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b="1" cap="none" dirty="0">
                <a:solidFill>
                  <a:srgbClr val="FFFF00"/>
                </a:solidFill>
              </a:rPr>
              <a:t>The Barber of Seville, or The Futile Precautio</a:t>
            </a:r>
            <a:r>
              <a:rPr lang="en-US" sz="2000" cap="none" dirty="0">
                <a:solidFill>
                  <a:srgbClr val="FFFF00"/>
                </a:solidFill>
              </a:rPr>
              <a:t>n </a:t>
            </a:r>
            <a:r>
              <a:rPr lang="it-IT" sz="2000" cap="none" dirty="0">
                <a:solidFill>
                  <a:srgbClr val="FFFF00"/>
                </a:solidFill>
              </a:rPr>
              <a:t/>
            </a:r>
            <a:br>
              <a:rPr lang="it-IT" sz="2000" cap="none" dirty="0">
                <a:solidFill>
                  <a:srgbClr val="FFFF00"/>
                </a:solidFill>
              </a:rPr>
            </a:br>
            <a:r>
              <a:rPr lang="it-IT" sz="2000" cap="none" dirty="0">
                <a:solidFill>
                  <a:srgbClr val="00B0F0"/>
                </a:solidFill>
              </a:rPr>
              <a:t>Gioachino Rossini - 1816</a:t>
            </a:r>
            <a:br>
              <a:rPr lang="it-IT" sz="2000" cap="none" dirty="0">
                <a:solidFill>
                  <a:srgbClr val="00B0F0"/>
                </a:solidFill>
              </a:rPr>
            </a:br>
            <a:r>
              <a:rPr lang="it-IT" sz="2000" cap="none" dirty="0">
                <a:solidFill>
                  <a:srgbClr val="00B0F0"/>
                </a:solidFill>
              </a:rPr>
              <a:t> </a:t>
            </a:r>
            <a:r>
              <a:rPr lang="it-IT" sz="2000" i="1" cap="none" dirty="0">
                <a:solidFill>
                  <a:srgbClr val="00B0F0"/>
                </a:solidFill>
              </a:rPr>
              <a:t>Largo al factotum </a:t>
            </a:r>
            <a:r>
              <a:rPr lang="en-US" i="1" dirty="0">
                <a:solidFill>
                  <a:srgbClr val="00B0F0"/>
                </a:solidFill>
              </a:rPr>
              <a:t/>
            </a:r>
            <a:br>
              <a:rPr lang="en-US" i="1" dirty="0">
                <a:solidFill>
                  <a:srgbClr val="00B0F0"/>
                </a:solidFill>
              </a:rPr>
            </a:b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52400" y="990600"/>
            <a:ext cx="9014006" cy="50783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70C0"/>
                </a:solidFill>
                <a:sym typeface="Wingdings"/>
              </a:rPr>
              <a:t></a:t>
            </a:r>
            <a:r>
              <a:rPr lang="en-US" sz="2400" dirty="0" smtClean="0">
                <a:solidFill>
                  <a:srgbClr val="FFFF00"/>
                </a:solidFill>
                <a:sym typeface="Wingdings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</a:rPr>
              <a:t>Bartolo</a:t>
            </a:r>
            <a:r>
              <a:rPr lang="en-US" sz="2400" dirty="0">
                <a:solidFill>
                  <a:srgbClr val="FFFF00"/>
                </a:solidFill>
              </a:rPr>
              <a:t>, MD is guardian to Rosina.  He wants to marry her because </a:t>
            </a:r>
            <a:endParaRPr lang="en-US" sz="2400" dirty="0" smtClean="0">
              <a:solidFill>
                <a:srgbClr val="FFFF00"/>
              </a:solidFill>
            </a:endParaRPr>
          </a:p>
          <a:p>
            <a:r>
              <a:rPr lang="en-US" sz="2400" dirty="0" smtClean="0">
                <a:solidFill>
                  <a:srgbClr val="FFFF00"/>
                </a:solidFill>
              </a:rPr>
              <a:t>she </a:t>
            </a:r>
            <a:r>
              <a:rPr lang="en-US" sz="2400" dirty="0">
                <a:solidFill>
                  <a:srgbClr val="FFFF00"/>
                </a:solidFill>
              </a:rPr>
              <a:t>has inherited a </a:t>
            </a:r>
            <a:r>
              <a:rPr lang="en-US" sz="2400" dirty="0" smtClean="0">
                <a:solidFill>
                  <a:srgbClr val="FFFF00"/>
                </a:solidFill>
              </a:rPr>
              <a:t>fortune</a:t>
            </a:r>
            <a:endParaRPr lang="en-US" sz="800" dirty="0" smtClean="0">
              <a:solidFill>
                <a:srgbClr val="FFFF00"/>
              </a:solidFill>
            </a:endParaRPr>
          </a:p>
          <a:p>
            <a:endParaRPr lang="en-US" sz="400" dirty="0">
              <a:solidFill>
                <a:srgbClr val="FFFF00"/>
              </a:solidFill>
            </a:endParaRPr>
          </a:p>
          <a:p>
            <a:r>
              <a:rPr lang="en-US" sz="1400" dirty="0">
                <a:solidFill>
                  <a:srgbClr val="0070C0"/>
                </a:solidFill>
                <a:sym typeface="Wingdings"/>
              </a:rPr>
              <a:t> </a:t>
            </a:r>
            <a:r>
              <a:rPr lang="en-US" sz="2400" dirty="0" smtClean="0">
                <a:solidFill>
                  <a:srgbClr val="FFFF00"/>
                </a:solidFill>
              </a:rPr>
              <a:t>Count </a:t>
            </a:r>
            <a:r>
              <a:rPr lang="en-US" sz="2400" dirty="0" err="1">
                <a:solidFill>
                  <a:srgbClr val="FFFF00"/>
                </a:solidFill>
              </a:rPr>
              <a:t>Almavia</a:t>
            </a:r>
            <a:r>
              <a:rPr lang="en-US" sz="2400" dirty="0">
                <a:solidFill>
                  <a:srgbClr val="FFFF00"/>
                </a:solidFill>
              </a:rPr>
              <a:t> falls in love with Rosina but can't get past </a:t>
            </a:r>
            <a:r>
              <a:rPr lang="en-US" sz="2400" dirty="0" err="1" smtClean="0">
                <a:solidFill>
                  <a:srgbClr val="FFFF00"/>
                </a:solidFill>
              </a:rPr>
              <a:t>Bartolo</a:t>
            </a:r>
            <a:r>
              <a:rPr lang="en-US" sz="2400" dirty="0" smtClean="0">
                <a:solidFill>
                  <a:srgbClr val="FFFF00"/>
                </a:solidFill>
              </a:rPr>
              <a:t>.</a:t>
            </a:r>
            <a:endParaRPr lang="en-US" sz="400" dirty="0" smtClean="0">
              <a:solidFill>
                <a:srgbClr val="FFFF00"/>
              </a:solidFill>
            </a:endParaRPr>
          </a:p>
          <a:p>
            <a:endParaRPr lang="en-US" sz="400" dirty="0">
              <a:solidFill>
                <a:srgbClr val="FFFF00"/>
              </a:solidFill>
            </a:endParaRPr>
          </a:p>
          <a:p>
            <a:r>
              <a:rPr lang="en-US" sz="1400" dirty="0">
                <a:solidFill>
                  <a:srgbClr val="0070C0"/>
                </a:solidFill>
                <a:sym typeface="Wingdings"/>
              </a:rPr>
              <a:t> </a:t>
            </a:r>
            <a:r>
              <a:rPr lang="en-US" sz="2400" dirty="0" smtClean="0">
                <a:solidFill>
                  <a:srgbClr val="FFFF00"/>
                </a:solidFill>
              </a:rPr>
              <a:t>The </a:t>
            </a:r>
            <a:r>
              <a:rPr lang="en-US" sz="2400" dirty="0">
                <a:solidFill>
                  <a:srgbClr val="FFFF00"/>
                </a:solidFill>
              </a:rPr>
              <a:t>count </a:t>
            </a:r>
            <a:r>
              <a:rPr lang="en-US" sz="2400" dirty="0" err="1">
                <a:solidFill>
                  <a:srgbClr val="FFFF00"/>
                </a:solidFill>
              </a:rPr>
              <a:t>disguies</a:t>
            </a:r>
            <a:r>
              <a:rPr lang="en-US" sz="2400" dirty="0">
                <a:solidFill>
                  <a:srgbClr val="FFFF00"/>
                </a:solidFill>
              </a:rPr>
              <a:t> himself as </a:t>
            </a:r>
            <a:r>
              <a:rPr lang="en-US" sz="2400" dirty="0" err="1">
                <a:solidFill>
                  <a:srgbClr val="FFFF00"/>
                </a:solidFill>
              </a:rPr>
              <a:t>Lindoro</a:t>
            </a:r>
            <a:r>
              <a:rPr lang="en-US" sz="2400" dirty="0">
                <a:solidFill>
                  <a:srgbClr val="FFFF00"/>
                </a:solidFill>
              </a:rPr>
              <a:t>, a poor music student of </a:t>
            </a:r>
            <a:r>
              <a:rPr lang="en-US" sz="2400" dirty="0" err="1">
                <a:solidFill>
                  <a:srgbClr val="FFFF00"/>
                </a:solidFill>
              </a:rPr>
              <a:t>Basilio</a:t>
            </a:r>
            <a:r>
              <a:rPr lang="en-US" sz="2400" dirty="0">
                <a:solidFill>
                  <a:srgbClr val="FFFF00"/>
                </a:solidFill>
              </a:rPr>
              <a:t> </a:t>
            </a:r>
            <a:endParaRPr lang="en-US" sz="2400" dirty="0" smtClean="0">
              <a:solidFill>
                <a:srgbClr val="FFFF00"/>
              </a:solidFill>
            </a:endParaRPr>
          </a:p>
          <a:p>
            <a:r>
              <a:rPr lang="en-US" sz="2400" dirty="0" smtClean="0">
                <a:solidFill>
                  <a:srgbClr val="FFFF00"/>
                </a:solidFill>
              </a:rPr>
              <a:t>who </a:t>
            </a:r>
            <a:r>
              <a:rPr lang="en-US" sz="2400" dirty="0">
                <a:solidFill>
                  <a:srgbClr val="FFFF00"/>
                </a:solidFill>
              </a:rPr>
              <a:t>is </a:t>
            </a:r>
            <a:r>
              <a:rPr lang="en-US" sz="2400" dirty="0" err="1">
                <a:solidFill>
                  <a:srgbClr val="FFFF00"/>
                </a:solidFill>
              </a:rPr>
              <a:t>Bartolos</a:t>
            </a:r>
            <a:r>
              <a:rPr lang="en-US" sz="2400" dirty="0">
                <a:solidFill>
                  <a:srgbClr val="FFFF00"/>
                </a:solidFill>
              </a:rPr>
              <a:t>' right hand man</a:t>
            </a:r>
            <a:r>
              <a:rPr lang="en-US" sz="2400" dirty="0" smtClean="0">
                <a:solidFill>
                  <a:srgbClr val="FFFF00"/>
                </a:solidFill>
              </a:rPr>
              <a:t>.</a:t>
            </a:r>
            <a:endParaRPr lang="en-US" sz="400" dirty="0" smtClean="0">
              <a:solidFill>
                <a:srgbClr val="FFFF00"/>
              </a:solidFill>
            </a:endParaRPr>
          </a:p>
          <a:p>
            <a:endParaRPr lang="en-US" sz="400" dirty="0">
              <a:solidFill>
                <a:srgbClr val="FFFF00"/>
              </a:solidFill>
            </a:endParaRPr>
          </a:p>
          <a:p>
            <a:r>
              <a:rPr lang="en-US" sz="1400" dirty="0">
                <a:solidFill>
                  <a:srgbClr val="0070C0"/>
                </a:solidFill>
                <a:sym typeface="Wingdings"/>
              </a:rPr>
              <a:t> </a:t>
            </a:r>
            <a:r>
              <a:rPr lang="en-US" sz="2400" dirty="0" smtClean="0">
                <a:solidFill>
                  <a:srgbClr val="FFFF00"/>
                </a:solidFill>
              </a:rPr>
              <a:t>The </a:t>
            </a:r>
            <a:r>
              <a:rPr lang="en-US" sz="2400" dirty="0">
                <a:solidFill>
                  <a:srgbClr val="FFFF00"/>
                </a:solidFill>
              </a:rPr>
              <a:t>count and Rosina make plans to escape and </a:t>
            </a:r>
            <a:r>
              <a:rPr lang="en-US" sz="2400" dirty="0" smtClean="0">
                <a:solidFill>
                  <a:srgbClr val="FFFF00"/>
                </a:solidFill>
              </a:rPr>
              <a:t>marry</a:t>
            </a:r>
          </a:p>
          <a:p>
            <a:endParaRPr lang="en-US" sz="400" dirty="0">
              <a:solidFill>
                <a:srgbClr val="FFFF00"/>
              </a:solidFill>
            </a:endParaRPr>
          </a:p>
          <a:p>
            <a:r>
              <a:rPr lang="en-US" sz="1400" dirty="0" smtClean="0">
                <a:solidFill>
                  <a:srgbClr val="0070C0"/>
                </a:solidFill>
                <a:sym typeface="Wingdings"/>
              </a:rPr>
              <a:t>  </a:t>
            </a:r>
            <a:r>
              <a:rPr lang="en-US" sz="2400" dirty="0" err="1" smtClean="0">
                <a:solidFill>
                  <a:srgbClr val="FFFF00"/>
                </a:solidFill>
              </a:rPr>
              <a:t>Bartolo</a:t>
            </a:r>
            <a:r>
              <a:rPr lang="en-US" sz="2400" dirty="0" smtClean="0">
                <a:solidFill>
                  <a:srgbClr val="FFFF00"/>
                </a:solidFill>
              </a:rPr>
              <a:t> </a:t>
            </a:r>
            <a:r>
              <a:rPr lang="en-US" sz="2400" dirty="0">
                <a:solidFill>
                  <a:srgbClr val="FFFF00"/>
                </a:solidFill>
              </a:rPr>
              <a:t>tells </a:t>
            </a:r>
            <a:r>
              <a:rPr lang="en-US" sz="2400" dirty="0" smtClean="0">
                <a:solidFill>
                  <a:srgbClr val="FFFF00"/>
                </a:solidFill>
              </a:rPr>
              <a:t>Rosina that </a:t>
            </a:r>
            <a:r>
              <a:rPr lang="en-US" sz="2400" dirty="0" err="1">
                <a:solidFill>
                  <a:srgbClr val="FFFF00"/>
                </a:solidFill>
              </a:rPr>
              <a:t>Lindoro</a:t>
            </a:r>
            <a:r>
              <a:rPr lang="en-US" sz="2400" dirty="0">
                <a:solidFill>
                  <a:srgbClr val="FFFF00"/>
                </a:solidFill>
              </a:rPr>
              <a:t> tired to sell her to the count</a:t>
            </a:r>
            <a:r>
              <a:rPr lang="en-US" sz="2400" dirty="0" smtClean="0">
                <a:solidFill>
                  <a:srgbClr val="FFFF00"/>
                </a:solidFill>
              </a:rPr>
              <a:t>.</a:t>
            </a:r>
          </a:p>
          <a:p>
            <a:endParaRPr lang="en-US" sz="400" dirty="0">
              <a:solidFill>
                <a:srgbClr val="FFFF00"/>
              </a:solidFill>
            </a:endParaRPr>
          </a:p>
          <a:p>
            <a:r>
              <a:rPr lang="en-US" sz="1400" dirty="0">
                <a:solidFill>
                  <a:srgbClr val="0070C0"/>
                </a:solidFill>
                <a:sym typeface="Wingdings"/>
              </a:rPr>
              <a:t> </a:t>
            </a:r>
            <a:r>
              <a:rPr lang="en-US" sz="1400" dirty="0" smtClean="0">
                <a:solidFill>
                  <a:srgbClr val="0070C0"/>
                </a:solidFill>
                <a:sym typeface="Wingdings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</a:rPr>
              <a:t>Bartolo</a:t>
            </a:r>
            <a:r>
              <a:rPr lang="en-US" sz="2400" dirty="0" smtClean="0">
                <a:solidFill>
                  <a:srgbClr val="FFFF00"/>
                </a:solidFill>
              </a:rPr>
              <a:t> </a:t>
            </a:r>
            <a:r>
              <a:rPr lang="en-US" sz="2400" dirty="0">
                <a:solidFill>
                  <a:srgbClr val="FFFF00"/>
                </a:solidFill>
              </a:rPr>
              <a:t>arranges for a </a:t>
            </a:r>
            <a:r>
              <a:rPr lang="en-US" sz="2400" dirty="0" smtClean="0">
                <a:solidFill>
                  <a:srgbClr val="FFFF00"/>
                </a:solidFill>
              </a:rPr>
              <a:t>notary </a:t>
            </a:r>
            <a:r>
              <a:rPr lang="en-US" sz="2400" dirty="0">
                <a:solidFill>
                  <a:srgbClr val="FFFF00"/>
                </a:solidFill>
              </a:rPr>
              <a:t>to come that night to marry Rosina and </a:t>
            </a:r>
            <a:r>
              <a:rPr lang="en-US" sz="2400" dirty="0" smtClean="0">
                <a:solidFill>
                  <a:srgbClr val="FFFF00"/>
                </a:solidFill>
              </a:rPr>
              <a:t>himself</a:t>
            </a:r>
          </a:p>
          <a:p>
            <a:endParaRPr lang="en-US" sz="400" dirty="0">
              <a:solidFill>
                <a:srgbClr val="FFFF00"/>
              </a:solidFill>
            </a:endParaRPr>
          </a:p>
          <a:p>
            <a:r>
              <a:rPr lang="en-US" sz="1400" dirty="0">
                <a:solidFill>
                  <a:srgbClr val="0070C0"/>
                </a:solidFill>
                <a:sym typeface="Wingdings"/>
              </a:rPr>
              <a:t></a:t>
            </a:r>
            <a:r>
              <a:rPr lang="en-US" sz="2400" dirty="0">
                <a:solidFill>
                  <a:srgbClr val="0070C0"/>
                </a:solidFill>
                <a:sym typeface="Wingdings"/>
              </a:rPr>
              <a:t> </a:t>
            </a:r>
            <a:r>
              <a:rPr lang="en-US" sz="2400" dirty="0" smtClean="0">
                <a:solidFill>
                  <a:srgbClr val="0070C0"/>
                </a:solidFill>
                <a:sym typeface="Wingdings"/>
              </a:rPr>
              <a:t> </a:t>
            </a:r>
            <a:r>
              <a:rPr lang="en-US" sz="2400" dirty="0" smtClean="0">
                <a:solidFill>
                  <a:srgbClr val="FFFF00"/>
                </a:solidFill>
              </a:rPr>
              <a:t>The </a:t>
            </a:r>
            <a:r>
              <a:rPr lang="en-US" sz="2400" dirty="0">
                <a:solidFill>
                  <a:srgbClr val="FFFF00"/>
                </a:solidFill>
              </a:rPr>
              <a:t>count sneaks in by the balcony and tells Rosina of his </a:t>
            </a:r>
            <a:r>
              <a:rPr lang="en-US" sz="2400" dirty="0" smtClean="0">
                <a:solidFill>
                  <a:srgbClr val="FFFF00"/>
                </a:solidFill>
              </a:rPr>
              <a:t>disguise</a:t>
            </a:r>
          </a:p>
          <a:p>
            <a:endParaRPr lang="en-US" sz="400" dirty="0">
              <a:solidFill>
                <a:srgbClr val="FFFF00"/>
              </a:solidFill>
            </a:endParaRPr>
          </a:p>
          <a:p>
            <a:r>
              <a:rPr lang="en-US" sz="1400" dirty="0">
                <a:solidFill>
                  <a:srgbClr val="0070C0"/>
                </a:solidFill>
                <a:sym typeface="Wingdings"/>
              </a:rPr>
              <a:t></a:t>
            </a:r>
            <a:r>
              <a:rPr lang="en-US" sz="2400" dirty="0">
                <a:solidFill>
                  <a:srgbClr val="0070C0"/>
                </a:solidFill>
                <a:sym typeface="Wingdings"/>
              </a:rPr>
              <a:t> </a:t>
            </a:r>
            <a:r>
              <a:rPr lang="en-US" sz="2400" dirty="0" smtClean="0">
                <a:solidFill>
                  <a:srgbClr val="0070C0"/>
                </a:solidFill>
                <a:sym typeface="Wingdings"/>
              </a:rPr>
              <a:t>  </a:t>
            </a:r>
            <a:r>
              <a:rPr lang="en-US" sz="2400" dirty="0" smtClean="0">
                <a:solidFill>
                  <a:srgbClr val="FFFF00"/>
                </a:solidFill>
              </a:rPr>
              <a:t>The notary </a:t>
            </a:r>
            <a:r>
              <a:rPr lang="en-US" sz="2400" dirty="0">
                <a:solidFill>
                  <a:srgbClr val="FFFF00"/>
                </a:solidFill>
              </a:rPr>
              <a:t>marries the count and </a:t>
            </a:r>
            <a:r>
              <a:rPr lang="en-US" sz="2400" dirty="0" smtClean="0">
                <a:solidFill>
                  <a:srgbClr val="FFFF00"/>
                </a:solidFill>
              </a:rPr>
              <a:t>Rosina</a:t>
            </a:r>
          </a:p>
          <a:p>
            <a:endParaRPr lang="en-US" sz="400" dirty="0">
              <a:solidFill>
                <a:srgbClr val="FFFF00"/>
              </a:solidFill>
            </a:endParaRPr>
          </a:p>
          <a:p>
            <a:r>
              <a:rPr lang="en-US" sz="1400" dirty="0">
                <a:solidFill>
                  <a:srgbClr val="0070C0"/>
                </a:solidFill>
                <a:sym typeface="Wingdings"/>
              </a:rPr>
              <a:t> </a:t>
            </a:r>
            <a:r>
              <a:rPr lang="en-US" sz="2400" dirty="0" smtClean="0">
                <a:solidFill>
                  <a:srgbClr val="FFFF00"/>
                </a:solidFill>
              </a:rPr>
              <a:t>The wealthy </a:t>
            </a:r>
            <a:r>
              <a:rPr lang="en-US" sz="2400" dirty="0">
                <a:solidFill>
                  <a:srgbClr val="FFFF00"/>
                </a:solidFill>
              </a:rPr>
              <a:t>count tells </a:t>
            </a:r>
            <a:r>
              <a:rPr lang="en-US" sz="2400" dirty="0" err="1">
                <a:solidFill>
                  <a:srgbClr val="FFFF00"/>
                </a:solidFill>
              </a:rPr>
              <a:t>Bartolo</a:t>
            </a:r>
            <a:r>
              <a:rPr lang="en-US" sz="2400" dirty="0">
                <a:solidFill>
                  <a:srgbClr val="FFFF00"/>
                </a:solidFill>
              </a:rPr>
              <a:t> to keep Rosina's inheritance</a:t>
            </a:r>
            <a:r>
              <a:rPr lang="en-US" sz="2400" dirty="0" smtClean="0">
                <a:solidFill>
                  <a:srgbClr val="FFFF00"/>
                </a:solidFill>
              </a:rPr>
              <a:t>.</a:t>
            </a:r>
          </a:p>
          <a:p>
            <a:endParaRPr lang="en-US" sz="400" dirty="0">
              <a:solidFill>
                <a:srgbClr val="FFFF00"/>
              </a:solidFill>
            </a:endParaRPr>
          </a:p>
          <a:p>
            <a:r>
              <a:rPr lang="en-US" sz="1600" dirty="0">
                <a:solidFill>
                  <a:srgbClr val="0070C0"/>
                </a:solidFill>
                <a:sym typeface="Wingdings"/>
              </a:rPr>
              <a:t> </a:t>
            </a:r>
            <a:r>
              <a:rPr lang="en-US" sz="2400" dirty="0" smtClean="0">
                <a:solidFill>
                  <a:srgbClr val="0070C0"/>
                </a:solidFill>
                <a:sym typeface="Wingdings"/>
              </a:rPr>
              <a:t> </a:t>
            </a:r>
            <a:r>
              <a:rPr lang="en-US" sz="2400" dirty="0" smtClean="0">
                <a:solidFill>
                  <a:srgbClr val="FFFF00"/>
                </a:solidFill>
              </a:rPr>
              <a:t>Everyone </a:t>
            </a:r>
            <a:r>
              <a:rPr lang="en-US" sz="2400" dirty="0">
                <a:solidFill>
                  <a:srgbClr val="FFFF00"/>
                </a:solidFill>
              </a:rPr>
              <a:t>lives happily every after</a:t>
            </a:r>
            <a:r>
              <a:rPr lang="en-US" sz="2400" dirty="0" smtClean="0">
                <a:solidFill>
                  <a:srgbClr val="FFFF00"/>
                </a:solidFill>
              </a:rPr>
              <a:t>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324734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69786" y="1027881"/>
            <a:ext cx="3942105" cy="51398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FF00"/>
                </a:solidFill>
              </a:rPr>
              <a:t>    </a:t>
            </a:r>
            <a:r>
              <a:rPr lang="en-US" sz="1600" dirty="0">
                <a:solidFill>
                  <a:srgbClr val="FFFF00"/>
                </a:solidFill>
              </a:rPr>
              <a:t>Make way for the factotum of the city,</a:t>
            </a:r>
          </a:p>
          <a:p>
            <a:r>
              <a:rPr lang="en-US" sz="1600" dirty="0">
                <a:solidFill>
                  <a:srgbClr val="FFFF00"/>
                </a:solidFill>
              </a:rPr>
              <a:t>    Hurrying to his shop since dawn is already here.</a:t>
            </a:r>
          </a:p>
          <a:p>
            <a:r>
              <a:rPr lang="en-US" sz="1600" dirty="0">
                <a:solidFill>
                  <a:srgbClr val="FFFF00"/>
                </a:solidFill>
              </a:rPr>
              <a:t>    Ah, what a fine life, what fine pleasure</a:t>
            </a:r>
          </a:p>
          <a:p>
            <a:r>
              <a:rPr lang="en-US" sz="1600" dirty="0">
                <a:solidFill>
                  <a:srgbClr val="FFFF00"/>
                </a:solidFill>
              </a:rPr>
              <a:t>    For a barber of quality! </a:t>
            </a:r>
          </a:p>
          <a:p>
            <a:endParaRPr lang="en-US" sz="800" dirty="0">
              <a:solidFill>
                <a:srgbClr val="FFFF00"/>
              </a:solidFill>
            </a:endParaRPr>
          </a:p>
          <a:p>
            <a:r>
              <a:rPr lang="en-US" sz="1600" dirty="0" smtClean="0">
                <a:solidFill>
                  <a:srgbClr val="FFFF00"/>
                </a:solidFill>
              </a:rPr>
              <a:t>    </a:t>
            </a:r>
            <a:r>
              <a:rPr lang="en-US" sz="1600" dirty="0">
                <a:solidFill>
                  <a:srgbClr val="FFFF00"/>
                </a:solidFill>
              </a:rPr>
              <a:t>Ah, bravo Figaro!</a:t>
            </a:r>
          </a:p>
          <a:p>
            <a:r>
              <a:rPr lang="en-US" sz="1600" dirty="0">
                <a:solidFill>
                  <a:srgbClr val="FFFF00"/>
                </a:solidFill>
              </a:rPr>
              <a:t>    Bravo, </a:t>
            </a:r>
            <a:r>
              <a:rPr lang="en-US" sz="1600" dirty="0" err="1">
                <a:solidFill>
                  <a:srgbClr val="FFFF00"/>
                </a:solidFill>
              </a:rPr>
              <a:t>bravissimo</a:t>
            </a:r>
            <a:r>
              <a:rPr lang="en-US" sz="1600" dirty="0">
                <a:solidFill>
                  <a:srgbClr val="FFFF00"/>
                </a:solidFill>
              </a:rPr>
              <a:t>!</a:t>
            </a:r>
          </a:p>
          <a:p>
            <a:r>
              <a:rPr lang="en-US" sz="1600" dirty="0">
                <a:solidFill>
                  <a:srgbClr val="FFFF00"/>
                </a:solidFill>
              </a:rPr>
              <a:t>    A most fortunate man indeed! </a:t>
            </a:r>
          </a:p>
          <a:p>
            <a:endParaRPr lang="en-US" sz="800" dirty="0">
              <a:solidFill>
                <a:srgbClr val="FFFF00"/>
              </a:solidFill>
            </a:endParaRPr>
          </a:p>
          <a:p>
            <a:r>
              <a:rPr lang="en-US" sz="1600" dirty="0">
                <a:solidFill>
                  <a:srgbClr val="FFFF00"/>
                </a:solidFill>
              </a:rPr>
              <a:t>    Ready to do everything</a:t>
            </a:r>
          </a:p>
          <a:p>
            <a:r>
              <a:rPr lang="en-US" sz="1600" dirty="0">
                <a:solidFill>
                  <a:srgbClr val="FFFF00"/>
                </a:solidFill>
              </a:rPr>
              <a:t>    Night and day,</a:t>
            </a:r>
          </a:p>
          <a:p>
            <a:r>
              <a:rPr lang="en-US" sz="1600" dirty="0">
                <a:solidFill>
                  <a:srgbClr val="FFFF00"/>
                </a:solidFill>
              </a:rPr>
              <a:t>    Always on the move.</a:t>
            </a:r>
          </a:p>
          <a:p>
            <a:r>
              <a:rPr lang="en-US" sz="1600" dirty="0">
                <a:solidFill>
                  <a:srgbClr val="FFFF00"/>
                </a:solidFill>
              </a:rPr>
              <a:t>    A cushier fate for a barber,</a:t>
            </a:r>
          </a:p>
          <a:p>
            <a:r>
              <a:rPr lang="en-US" sz="1600" dirty="0">
                <a:solidFill>
                  <a:srgbClr val="FFFF00"/>
                </a:solidFill>
              </a:rPr>
              <a:t>    A more noble life, is not to be had. </a:t>
            </a:r>
          </a:p>
          <a:p>
            <a:endParaRPr lang="en-US" sz="800" dirty="0">
              <a:solidFill>
                <a:srgbClr val="FFFF00"/>
              </a:solidFill>
            </a:endParaRPr>
          </a:p>
          <a:p>
            <a:r>
              <a:rPr lang="en-US" sz="1600" dirty="0">
                <a:solidFill>
                  <a:srgbClr val="FFFF00"/>
                </a:solidFill>
              </a:rPr>
              <a:t>    Razors and combs,</a:t>
            </a:r>
          </a:p>
          <a:p>
            <a:r>
              <a:rPr lang="en-US" sz="1600" dirty="0">
                <a:solidFill>
                  <a:srgbClr val="FFFF00"/>
                </a:solidFill>
              </a:rPr>
              <a:t>    Lancets and scissors,</a:t>
            </a:r>
          </a:p>
          <a:p>
            <a:r>
              <a:rPr lang="en-US" sz="1600" dirty="0">
                <a:solidFill>
                  <a:srgbClr val="FFFF00"/>
                </a:solidFill>
              </a:rPr>
              <a:t>    At my command</a:t>
            </a:r>
          </a:p>
          <a:p>
            <a:r>
              <a:rPr lang="en-US" sz="1600" dirty="0">
                <a:solidFill>
                  <a:srgbClr val="FFFF00"/>
                </a:solidFill>
              </a:rPr>
              <a:t>    Everything's there.</a:t>
            </a:r>
          </a:p>
          <a:p>
            <a:r>
              <a:rPr lang="en-US" sz="1600" dirty="0">
                <a:solidFill>
                  <a:srgbClr val="FFFF00"/>
                </a:solidFill>
              </a:rPr>
              <a:t>    Here are the tools</a:t>
            </a:r>
          </a:p>
          <a:p>
            <a:r>
              <a:rPr lang="en-US" sz="1600" dirty="0">
                <a:solidFill>
                  <a:srgbClr val="FFFF00"/>
                </a:solidFill>
              </a:rPr>
              <a:t>    Of my trade</a:t>
            </a:r>
          </a:p>
          <a:p>
            <a:r>
              <a:rPr lang="en-US" sz="1600" dirty="0">
                <a:solidFill>
                  <a:srgbClr val="FFFF00"/>
                </a:solidFill>
              </a:rPr>
              <a:t>    With the ladies...with the gentlemen</a:t>
            </a:r>
            <a:r>
              <a:rPr lang="en-US" sz="1600" dirty="0" smtClean="0">
                <a:solidFill>
                  <a:srgbClr val="FFFF00"/>
                </a:solidFill>
              </a:rPr>
              <a:t>..</a:t>
            </a:r>
            <a:endParaRPr lang="en-US" sz="1600" dirty="0">
              <a:solidFill>
                <a:srgbClr val="FFFF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670338" y="1027881"/>
            <a:ext cx="3591048" cy="47859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FF00"/>
                </a:solidFill>
              </a:rPr>
              <a:t>    </a:t>
            </a:r>
            <a:r>
              <a:rPr lang="en-US" sz="1600" dirty="0">
                <a:solidFill>
                  <a:srgbClr val="FFFF00"/>
                </a:solidFill>
              </a:rPr>
              <a:t>Everyone asks for me, everyone wants me,</a:t>
            </a:r>
          </a:p>
          <a:p>
            <a:r>
              <a:rPr lang="en-US" sz="1600" dirty="0">
                <a:solidFill>
                  <a:srgbClr val="FFFF00"/>
                </a:solidFill>
              </a:rPr>
              <a:t>    Ladies, young lads, old men, young girls:</a:t>
            </a:r>
          </a:p>
          <a:p>
            <a:r>
              <a:rPr lang="en-US" sz="1600" dirty="0">
                <a:solidFill>
                  <a:srgbClr val="FFFF00"/>
                </a:solidFill>
              </a:rPr>
              <a:t>    Here is the wig... The beard is ready...</a:t>
            </a:r>
          </a:p>
          <a:p>
            <a:r>
              <a:rPr lang="en-US" sz="1600" dirty="0">
                <a:solidFill>
                  <a:srgbClr val="FFFF00"/>
                </a:solidFill>
              </a:rPr>
              <a:t>    Here are the leeches...</a:t>
            </a:r>
          </a:p>
          <a:p>
            <a:r>
              <a:rPr lang="en-US" sz="1600" dirty="0">
                <a:solidFill>
                  <a:srgbClr val="FFFF00"/>
                </a:solidFill>
              </a:rPr>
              <a:t>    The note is ready...</a:t>
            </a:r>
          </a:p>
          <a:p>
            <a:r>
              <a:rPr lang="en-US" sz="1600" dirty="0">
                <a:solidFill>
                  <a:srgbClr val="FFFF00"/>
                </a:solidFill>
              </a:rPr>
              <a:t>    Here is the wig, the beard is ready,</a:t>
            </a:r>
          </a:p>
          <a:p>
            <a:r>
              <a:rPr lang="en-US" sz="1600" dirty="0">
                <a:solidFill>
                  <a:srgbClr val="FFFF00"/>
                </a:solidFill>
              </a:rPr>
              <a:t>    The note is ready, hey! </a:t>
            </a:r>
          </a:p>
          <a:p>
            <a:endParaRPr lang="en-US" sz="900" dirty="0">
              <a:solidFill>
                <a:srgbClr val="FFFF00"/>
              </a:solidFill>
            </a:endParaRPr>
          </a:p>
          <a:p>
            <a:r>
              <a:rPr lang="en-US" sz="1600" dirty="0" smtClean="0">
                <a:solidFill>
                  <a:srgbClr val="FFFF00"/>
                </a:solidFill>
              </a:rPr>
              <a:t>    </a:t>
            </a:r>
            <a:r>
              <a:rPr lang="en-US" sz="1600" dirty="0">
                <a:solidFill>
                  <a:srgbClr val="FFFF00"/>
                </a:solidFill>
              </a:rPr>
              <a:t>Figaro! Figaro! Figaro!, etc.</a:t>
            </a:r>
          </a:p>
          <a:p>
            <a:r>
              <a:rPr lang="en-US" sz="1600" dirty="0">
                <a:solidFill>
                  <a:srgbClr val="FFFF00"/>
                </a:solidFill>
              </a:rPr>
              <a:t>    Ah, what frenzy!</a:t>
            </a:r>
          </a:p>
          <a:p>
            <a:r>
              <a:rPr lang="en-US" sz="1600" dirty="0">
                <a:solidFill>
                  <a:srgbClr val="FFFF00"/>
                </a:solidFill>
              </a:rPr>
              <a:t>    Ah, what a crowd!</a:t>
            </a:r>
          </a:p>
          <a:p>
            <a:r>
              <a:rPr lang="en-US" sz="1600" dirty="0">
                <a:solidFill>
                  <a:srgbClr val="FFFF00"/>
                </a:solidFill>
              </a:rPr>
              <a:t>    One at a time, for pity's sake!</a:t>
            </a:r>
          </a:p>
          <a:p>
            <a:r>
              <a:rPr lang="en-US" sz="1600" dirty="0">
                <a:solidFill>
                  <a:srgbClr val="FFFF00"/>
                </a:solidFill>
              </a:rPr>
              <a:t>    Hey, Figaro! I'm here.</a:t>
            </a:r>
          </a:p>
          <a:p>
            <a:r>
              <a:rPr lang="en-US" sz="1600" dirty="0">
                <a:solidFill>
                  <a:srgbClr val="FFFF00"/>
                </a:solidFill>
              </a:rPr>
              <a:t>    Figaro here, Figaro there,</a:t>
            </a:r>
          </a:p>
          <a:p>
            <a:r>
              <a:rPr lang="en-US" sz="1600" dirty="0">
                <a:solidFill>
                  <a:srgbClr val="FFFF00"/>
                </a:solidFill>
              </a:rPr>
              <a:t>    Figaro up, Figaro down, </a:t>
            </a:r>
          </a:p>
          <a:p>
            <a:endParaRPr lang="en-US" sz="800" dirty="0">
              <a:solidFill>
                <a:srgbClr val="FFFF00"/>
              </a:solidFill>
            </a:endParaRPr>
          </a:p>
          <a:p>
            <a:r>
              <a:rPr lang="en-US" sz="1600" dirty="0">
                <a:solidFill>
                  <a:srgbClr val="FFFF00"/>
                </a:solidFill>
              </a:rPr>
              <a:t>    Swifter and swifter, I'm like a thunderbolt:</a:t>
            </a:r>
          </a:p>
          <a:p>
            <a:r>
              <a:rPr lang="en-US" sz="1600" dirty="0">
                <a:solidFill>
                  <a:srgbClr val="FFFF00"/>
                </a:solidFill>
              </a:rPr>
              <a:t>    I'm the factotum of the city.</a:t>
            </a:r>
          </a:p>
          <a:p>
            <a:r>
              <a:rPr lang="en-US" sz="1600" dirty="0">
                <a:solidFill>
                  <a:srgbClr val="FFFF00"/>
                </a:solidFill>
              </a:rPr>
              <a:t>    Ah, bravo Figaro! Bravo, </a:t>
            </a:r>
            <a:r>
              <a:rPr lang="en-US" sz="1600" dirty="0" err="1">
                <a:solidFill>
                  <a:srgbClr val="FFFF00"/>
                </a:solidFill>
              </a:rPr>
              <a:t>bravissimo</a:t>
            </a:r>
            <a:r>
              <a:rPr lang="en-US" sz="1600" dirty="0">
                <a:solidFill>
                  <a:srgbClr val="FFFF00"/>
                </a:solidFill>
              </a:rPr>
              <a:t>,</a:t>
            </a:r>
          </a:p>
          <a:p>
            <a:r>
              <a:rPr lang="en-US" sz="1600" dirty="0">
                <a:solidFill>
                  <a:srgbClr val="FFFF00"/>
                </a:solidFill>
              </a:rPr>
              <a:t>    You'll never lack for luck</a:t>
            </a:r>
            <a:r>
              <a:rPr lang="en-US" sz="1600" dirty="0" smtClean="0">
                <a:solidFill>
                  <a:srgbClr val="FFFF00"/>
                </a:solidFill>
              </a:rPr>
              <a:t>!</a:t>
            </a:r>
            <a:endParaRPr lang="en-US" sz="1600" dirty="0">
              <a:solidFill>
                <a:srgbClr val="FFFF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41586" y="319995"/>
            <a:ext cx="313098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00B0F0"/>
                </a:solidFill>
              </a:rPr>
              <a:t>Largo Factotum</a:t>
            </a:r>
            <a:endParaRPr lang="en-US" sz="4000" dirty="0">
              <a:solidFill>
                <a:srgbClr val="00B0F0"/>
              </a:solidFill>
            </a:endParaRPr>
          </a:p>
        </p:txBody>
      </p:sp>
      <p:pic>
        <p:nvPicPr>
          <p:cNvPr id="7" name="Picture 6">
            <a:hlinkClick r:id="rId2" action="ppaction://hlinkfile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2986" y="1824350"/>
            <a:ext cx="2848109" cy="35814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132275" y="6169967"/>
            <a:ext cx="48019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hlinkClick r:id="rId4"/>
              </a:rPr>
              <a:t>View a contemporary performance here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901702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0"/>
                            </p:stCondLst>
                            <p:childTnLst>
                              <p:par>
                                <p:cTn id="28" presetID="42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0"/>
            <a:ext cx="7924800" cy="1143000"/>
          </a:xfrm>
        </p:spPr>
        <p:txBody>
          <a:bodyPr/>
          <a:lstStyle/>
          <a:p>
            <a:r>
              <a:rPr lang="en-US" b="1" cap="none" dirty="0">
                <a:solidFill>
                  <a:srgbClr val="FFFF00"/>
                </a:solidFill>
              </a:rPr>
              <a:t>Norma</a:t>
            </a:r>
            <a:br>
              <a:rPr lang="en-US" b="1" cap="none" dirty="0">
                <a:solidFill>
                  <a:srgbClr val="FFFF00"/>
                </a:solidFill>
              </a:rPr>
            </a:br>
            <a:r>
              <a:rPr lang="it-IT" sz="2400" cap="none" dirty="0">
                <a:solidFill>
                  <a:srgbClr val="00B0F0"/>
                </a:solidFill>
              </a:rPr>
              <a:t>Vincenzo Salvatore Carmelo Francesco Bellini  1831</a:t>
            </a:r>
            <a:r>
              <a:rPr lang="en-US" sz="2400" cap="none" dirty="0">
                <a:solidFill>
                  <a:srgbClr val="00B0F0"/>
                </a:solidFill>
              </a:rPr>
              <a:t/>
            </a:r>
            <a:br>
              <a:rPr lang="en-US" sz="2400" cap="none" dirty="0">
                <a:solidFill>
                  <a:srgbClr val="00B0F0"/>
                </a:solidFill>
              </a:rPr>
            </a:br>
            <a:r>
              <a:rPr lang="en-US" sz="2400" i="1" cap="none" dirty="0" err="1">
                <a:solidFill>
                  <a:srgbClr val="00B0F0"/>
                </a:solidFill>
              </a:rPr>
              <a:t>Casta</a:t>
            </a:r>
            <a:r>
              <a:rPr lang="en-US" sz="2400" i="1" cap="none" dirty="0">
                <a:solidFill>
                  <a:srgbClr val="00B0F0"/>
                </a:solidFill>
              </a:rPr>
              <a:t> Diva </a:t>
            </a:r>
            <a:r>
              <a:rPr lang="en-US" i="1" cap="none" dirty="0">
                <a:solidFill>
                  <a:srgbClr val="00B0F0"/>
                </a:solidFill>
              </a:rPr>
              <a:t/>
            </a:r>
            <a:br>
              <a:rPr lang="en-US" i="1" cap="none" dirty="0">
                <a:solidFill>
                  <a:srgbClr val="00B0F0"/>
                </a:solidFill>
              </a:rPr>
            </a:br>
            <a:endParaRPr lang="en-US" cap="none" dirty="0"/>
          </a:p>
        </p:txBody>
      </p:sp>
      <p:sp>
        <p:nvSpPr>
          <p:cNvPr id="3" name="TextBox 2"/>
          <p:cNvSpPr txBox="1"/>
          <p:nvPr/>
        </p:nvSpPr>
        <p:spPr>
          <a:xfrm>
            <a:off x="152400" y="1371600"/>
            <a:ext cx="88910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70C0"/>
                </a:solidFill>
                <a:sym typeface="Wingdings"/>
              </a:rPr>
              <a:t> </a:t>
            </a:r>
            <a:r>
              <a:rPr lang="en-US" sz="1400" dirty="0" smtClean="0">
                <a:solidFill>
                  <a:srgbClr val="0070C0"/>
                </a:solidFill>
                <a:sym typeface="Wingdings"/>
              </a:rPr>
              <a:t> </a:t>
            </a:r>
            <a:r>
              <a:rPr lang="en-US" sz="2400" dirty="0" smtClean="0">
                <a:solidFill>
                  <a:srgbClr val="FFFF00"/>
                </a:solidFill>
              </a:rPr>
              <a:t>The </a:t>
            </a:r>
            <a:r>
              <a:rPr lang="en-US" sz="2400" dirty="0">
                <a:solidFill>
                  <a:srgbClr val="FFFF00"/>
                </a:solidFill>
              </a:rPr>
              <a:t>action takes place in Gaul during the Roman occupation, about </a:t>
            </a:r>
            <a:r>
              <a:rPr lang="en-US" sz="2400" dirty="0" smtClean="0">
                <a:solidFill>
                  <a:srgbClr val="FFFF00"/>
                </a:solidFill>
              </a:rPr>
              <a:t>50 BC</a:t>
            </a:r>
            <a:r>
              <a:rPr lang="en-US" sz="2400" dirty="0">
                <a:solidFill>
                  <a:srgbClr val="FFFF00"/>
                </a:solidFill>
              </a:rPr>
              <a:t>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52400" y="1828800"/>
            <a:ext cx="874470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70C0"/>
                </a:solidFill>
                <a:sym typeface="Wingdings"/>
              </a:rPr>
              <a:t> </a:t>
            </a:r>
            <a:r>
              <a:rPr lang="en-US" sz="1400" dirty="0" smtClean="0">
                <a:solidFill>
                  <a:srgbClr val="FFFF00"/>
                </a:solidFill>
                <a:sym typeface="Wingdings"/>
              </a:rPr>
              <a:t> </a:t>
            </a:r>
            <a:r>
              <a:rPr lang="en-US" sz="2400" dirty="0" smtClean="0">
                <a:solidFill>
                  <a:srgbClr val="FFFF00"/>
                </a:solidFill>
              </a:rPr>
              <a:t>Norma is </a:t>
            </a:r>
            <a:r>
              <a:rPr lang="en-US" sz="2400" dirty="0">
                <a:solidFill>
                  <a:srgbClr val="FFFF00"/>
                </a:solidFill>
              </a:rPr>
              <a:t>the high priestess of the </a:t>
            </a:r>
            <a:r>
              <a:rPr lang="en-US" sz="2400" dirty="0" smtClean="0">
                <a:solidFill>
                  <a:srgbClr val="FFFF00"/>
                </a:solidFill>
              </a:rPr>
              <a:t>druids  who are fighting </a:t>
            </a:r>
            <a:r>
              <a:rPr lang="en-US" sz="2400" dirty="0">
                <a:solidFill>
                  <a:srgbClr val="FFFF00"/>
                </a:solidFill>
              </a:rPr>
              <a:t>the Romans</a:t>
            </a:r>
          </a:p>
          <a:p>
            <a:r>
              <a:rPr lang="en-US" sz="2400" dirty="0">
                <a:solidFill>
                  <a:srgbClr val="FFFF00"/>
                </a:solidFill>
              </a:rPr>
              <a:t>Norma, who is supposed to be a </a:t>
            </a:r>
            <a:r>
              <a:rPr lang="en-US" sz="2400" dirty="0" err="1">
                <a:solidFill>
                  <a:srgbClr val="FFFF00"/>
                </a:solidFill>
              </a:rPr>
              <a:t>vrigin</a:t>
            </a:r>
            <a:r>
              <a:rPr lang="en-US" sz="2400" dirty="0">
                <a:solidFill>
                  <a:srgbClr val="FFFF00"/>
                </a:solidFill>
              </a:rPr>
              <a:t> priestess, has secretly borne Roman </a:t>
            </a:r>
            <a:endParaRPr lang="en-US" sz="2400" dirty="0" smtClean="0">
              <a:solidFill>
                <a:srgbClr val="FFFF00"/>
              </a:solidFill>
            </a:endParaRPr>
          </a:p>
          <a:p>
            <a:r>
              <a:rPr lang="en-US" sz="2400" dirty="0" smtClean="0">
                <a:solidFill>
                  <a:srgbClr val="FFFF00"/>
                </a:solidFill>
              </a:rPr>
              <a:t>Pro-Counsel </a:t>
            </a:r>
            <a:r>
              <a:rPr lang="en-US" sz="2400" dirty="0" err="1">
                <a:solidFill>
                  <a:srgbClr val="FFFF00"/>
                </a:solidFill>
              </a:rPr>
              <a:t>Pollione</a:t>
            </a:r>
            <a:r>
              <a:rPr lang="en-US" sz="2400" dirty="0">
                <a:solidFill>
                  <a:srgbClr val="FFFF00"/>
                </a:solidFill>
              </a:rPr>
              <a:t>, two sons. </a:t>
            </a:r>
            <a:r>
              <a:rPr lang="en-US" sz="2400" dirty="0" err="1" smtClean="0">
                <a:solidFill>
                  <a:srgbClr val="FFFF00"/>
                </a:solidFill>
              </a:rPr>
              <a:t>Pollione</a:t>
            </a:r>
            <a:r>
              <a:rPr lang="en-US" sz="2400" dirty="0" smtClean="0">
                <a:solidFill>
                  <a:srgbClr val="FFFF00"/>
                </a:solidFill>
              </a:rPr>
              <a:t> </a:t>
            </a:r>
            <a:r>
              <a:rPr lang="en-US" sz="2400" dirty="0">
                <a:solidFill>
                  <a:srgbClr val="FFFF00"/>
                </a:solidFill>
              </a:rPr>
              <a:t>is now in love with a temple virgin</a:t>
            </a:r>
            <a:r>
              <a:rPr lang="en-US" sz="2400" dirty="0" smtClean="0">
                <a:solidFill>
                  <a:srgbClr val="FFFF00"/>
                </a:solidFill>
              </a:rPr>
              <a:t>,</a:t>
            </a:r>
          </a:p>
          <a:p>
            <a:r>
              <a:rPr lang="en-US" sz="2400" dirty="0" smtClean="0">
                <a:solidFill>
                  <a:srgbClr val="FFFF00"/>
                </a:solidFill>
              </a:rPr>
              <a:t> </a:t>
            </a:r>
            <a:r>
              <a:rPr lang="en-US" sz="2400" dirty="0" err="1">
                <a:solidFill>
                  <a:srgbClr val="FFFF00"/>
                </a:solidFill>
              </a:rPr>
              <a:t>Adalgisa</a:t>
            </a:r>
            <a:r>
              <a:rPr lang="en-US" sz="2400" dirty="0" smtClean="0">
                <a:solidFill>
                  <a:srgbClr val="FFFF00"/>
                </a:solidFill>
              </a:rPr>
              <a:t>.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2400" y="3352800"/>
            <a:ext cx="8988936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70C0"/>
                </a:solidFill>
                <a:sym typeface="Wingdings"/>
              </a:rPr>
              <a:t></a:t>
            </a:r>
            <a:r>
              <a:rPr lang="en-US" sz="2400" dirty="0">
                <a:solidFill>
                  <a:srgbClr val="0070C0"/>
                </a:solidFill>
                <a:sym typeface="Wingdings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</a:rPr>
              <a:t>Adalgisa</a:t>
            </a:r>
            <a:r>
              <a:rPr lang="en-US" sz="2400" dirty="0" smtClean="0">
                <a:solidFill>
                  <a:srgbClr val="FFFF00"/>
                </a:solidFill>
              </a:rPr>
              <a:t> </a:t>
            </a:r>
            <a:r>
              <a:rPr lang="en-US" sz="2400" dirty="0">
                <a:solidFill>
                  <a:srgbClr val="FFFF00"/>
                </a:solidFill>
              </a:rPr>
              <a:t>confess to Norma that she is tormented by a love which is </a:t>
            </a:r>
            <a:r>
              <a:rPr lang="en-US" sz="2400" dirty="0" smtClean="0">
                <a:solidFill>
                  <a:srgbClr val="FFFF00"/>
                </a:solidFill>
              </a:rPr>
              <a:t>stronger</a:t>
            </a:r>
          </a:p>
          <a:p>
            <a:r>
              <a:rPr lang="en-US" sz="2400" dirty="0" smtClean="0">
                <a:solidFill>
                  <a:srgbClr val="FFFF00"/>
                </a:solidFill>
              </a:rPr>
              <a:t>than </a:t>
            </a:r>
            <a:r>
              <a:rPr lang="en-US" sz="2400" dirty="0">
                <a:solidFill>
                  <a:srgbClr val="FFFF00"/>
                </a:solidFill>
              </a:rPr>
              <a:t>her vows. </a:t>
            </a:r>
            <a:r>
              <a:rPr lang="en-US" sz="2400" dirty="0" smtClean="0">
                <a:solidFill>
                  <a:srgbClr val="FFFF00"/>
                </a:solidFill>
              </a:rPr>
              <a:t> Remembering </a:t>
            </a:r>
            <a:r>
              <a:rPr lang="en-US" sz="2400" dirty="0">
                <a:solidFill>
                  <a:srgbClr val="FFFF00"/>
                </a:solidFill>
              </a:rPr>
              <a:t>her own experience, Norma releases </a:t>
            </a:r>
            <a:r>
              <a:rPr lang="en-US" sz="2400" dirty="0" err="1">
                <a:solidFill>
                  <a:srgbClr val="FFFF00"/>
                </a:solidFill>
              </a:rPr>
              <a:t>Adalgisa</a:t>
            </a:r>
            <a:r>
              <a:rPr lang="en-US" sz="2400" dirty="0">
                <a:solidFill>
                  <a:srgbClr val="FFFF00"/>
                </a:solidFill>
              </a:rPr>
              <a:t> </a:t>
            </a:r>
            <a:endParaRPr lang="en-US" sz="2400" dirty="0" smtClean="0">
              <a:solidFill>
                <a:srgbClr val="FFFF00"/>
              </a:solidFill>
            </a:endParaRPr>
          </a:p>
          <a:p>
            <a:r>
              <a:rPr lang="en-US" sz="2400" dirty="0" smtClean="0">
                <a:solidFill>
                  <a:srgbClr val="FFFF00"/>
                </a:solidFill>
              </a:rPr>
              <a:t>from </a:t>
            </a:r>
            <a:r>
              <a:rPr lang="en-US" sz="2400" dirty="0">
                <a:solidFill>
                  <a:srgbClr val="FFFF00"/>
                </a:solidFill>
              </a:rPr>
              <a:t>her vows and asks the name of her lover. Norma threatens </a:t>
            </a:r>
            <a:r>
              <a:rPr lang="en-US" sz="2400" dirty="0" err="1">
                <a:solidFill>
                  <a:srgbClr val="FFFF00"/>
                </a:solidFill>
              </a:rPr>
              <a:t>Pollione</a:t>
            </a:r>
            <a:r>
              <a:rPr lang="en-US" sz="2400" dirty="0">
                <a:solidFill>
                  <a:srgbClr val="FFFF00"/>
                </a:solidFill>
              </a:rPr>
              <a:t> with </a:t>
            </a:r>
          </a:p>
          <a:p>
            <a:r>
              <a:rPr lang="en-US" sz="2400" dirty="0">
                <a:solidFill>
                  <a:srgbClr val="FFFF00"/>
                </a:solidFill>
              </a:rPr>
              <a:t>vengeance. </a:t>
            </a:r>
          </a:p>
          <a:p>
            <a:r>
              <a:rPr lang="en-US" sz="2400" dirty="0" smtClean="0">
                <a:solidFill>
                  <a:srgbClr val="FFFF00"/>
                </a:solidFill>
              </a:rPr>
              <a:t>  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2400" y="4876800"/>
            <a:ext cx="907492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70C0"/>
                </a:solidFill>
                <a:sym typeface="Wingdings"/>
              </a:rPr>
              <a:t> </a:t>
            </a:r>
            <a:r>
              <a:rPr lang="en-US" sz="1400" dirty="0" smtClean="0">
                <a:solidFill>
                  <a:srgbClr val="FFFF00"/>
                </a:solidFill>
                <a:sym typeface="Wingdings"/>
              </a:rPr>
              <a:t> </a:t>
            </a:r>
            <a:r>
              <a:rPr lang="en-US" sz="2400" dirty="0" smtClean="0">
                <a:solidFill>
                  <a:srgbClr val="FFFF00"/>
                </a:solidFill>
              </a:rPr>
              <a:t>Norma </a:t>
            </a:r>
            <a:r>
              <a:rPr lang="en-US" sz="2400" dirty="0">
                <a:solidFill>
                  <a:srgbClr val="FFFF00"/>
                </a:solidFill>
              </a:rPr>
              <a:t>confesses to the druids that she has two sons by Roman  </a:t>
            </a:r>
            <a:r>
              <a:rPr lang="en-US" sz="2400" dirty="0" err="1" smtClean="0">
                <a:solidFill>
                  <a:srgbClr val="FFFF00"/>
                </a:solidFill>
              </a:rPr>
              <a:t>Procounsel</a:t>
            </a:r>
            <a:endParaRPr lang="en-US" sz="2400" dirty="0" smtClean="0">
              <a:solidFill>
                <a:srgbClr val="FFFF00"/>
              </a:solidFill>
            </a:endParaRPr>
          </a:p>
          <a:p>
            <a:r>
              <a:rPr lang="en-US" sz="2400" dirty="0" smtClean="0">
                <a:solidFill>
                  <a:srgbClr val="FFFF00"/>
                </a:solidFill>
              </a:rPr>
              <a:t> </a:t>
            </a:r>
            <a:r>
              <a:rPr lang="en-US" sz="2400" dirty="0" err="1">
                <a:solidFill>
                  <a:srgbClr val="FFFF00"/>
                </a:solidFill>
              </a:rPr>
              <a:t>Pollione</a:t>
            </a:r>
            <a:r>
              <a:rPr lang="en-US" sz="2400" dirty="0">
                <a:solidFill>
                  <a:srgbClr val="FFFF00"/>
                </a:solidFill>
              </a:rPr>
              <a:t>. </a:t>
            </a:r>
            <a:r>
              <a:rPr lang="en-US" sz="2400" dirty="0" smtClean="0">
                <a:solidFill>
                  <a:srgbClr val="FFFF00"/>
                </a:solidFill>
              </a:rPr>
              <a:t>The </a:t>
            </a:r>
            <a:r>
              <a:rPr lang="en-US" sz="2400" dirty="0">
                <a:solidFill>
                  <a:srgbClr val="FFFF00"/>
                </a:solidFill>
              </a:rPr>
              <a:t>two ascend the funeral pyre together</a:t>
            </a:r>
          </a:p>
        </p:txBody>
      </p:sp>
    </p:spTree>
    <p:extLst>
      <p:ext uri="{BB962C8B-B14F-4D97-AF65-F5344CB8AC3E}">
        <p14:creationId xmlns:p14="http://schemas.microsoft.com/office/powerpoint/2010/main" val="686188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4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4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4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4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-152400"/>
            <a:ext cx="7924800" cy="1143000"/>
          </a:xfrm>
        </p:spPr>
        <p:txBody>
          <a:bodyPr/>
          <a:lstStyle/>
          <a:p>
            <a:pPr algn="ctr"/>
            <a:r>
              <a:rPr lang="en-US" cap="none" dirty="0" err="1" smtClean="0">
                <a:solidFill>
                  <a:srgbClr val="00B0F0"/>
                </a:solidFill>
              </a:rPr>
              <a:t>Casta</a:t>
            </a:r>
            <a:r>
              <a:rPr lang="en-US" cap="none" dirty="0" smtClean="0">
                <a:solidFill>
                  <a:srgbClr val="00B0F0"/>
                </a:solidFill>
              </a:rPr>
              <a:t> Diva</a:t>
            </a:r>
            <a:endParaRPr lang="en-US" cap="none" dirty="0">
              <a:solidFill>
                <a:srgbClr val="00B0F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4800" y="1017494"/>
            <a:ext cx="3496470" cy="42473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Virtuous Goddess, covering with silver</a:t>
            </a:r>
          </a:p>
          <a:p>
            <a:r>
              <a:rPr lang="en-US" dirty="0">
                <a:solidFill>
                  <a:srgbClr val="FFFF00"/>
                </a:solidFill>
              </a:rPr>
              <a:t>these sacred ancient plants,</a:t>
            </a:r>
          </a:p>
          <a:p>
            <a:r>
              <a:rPr lang="en-US" dirty="0">
                <a:solidFill>
                  <a:srgbClr val="FFFF00"/>
                </a:solidFill>
              </a:rPr>
              <a:t>turn towards us your fair face</a:t>
            </a:r>
          </a:p>
          <a:p>
            <a:r>
              <a:rPr lang="en-US" dirty="0">
                <a:solidFill>
                  <a:srgbClr val="FFFF00"/>
                </a:solidFill>
              </a:rPr>
              <a:t>cloudless and unveiled</a:t>
            </a:r>
          </a:p>
          <a:p>
            <a:r>
              <a:rPr lang="en-US" dirty="0">
                <a:solidFill>
                  <a:srgbClr val="FFFF00"/>
                </a:solidFill>
              </a:rPr>
              <a:t>Temper, oh Goddess,</a:t>
            </a:r>
          </a:p>
          <a:p>
            <a:r>
              <a:rPr lang="en-US" dirty="0">
                <a:solidFill>
                  <a:srgbClr val="FFFF00"/>
                </a:solidFill>
              </a:rPr>
              <a:t>you temper the ardent hearts</a:t>
            </a:r>
          </a:p>
          <a:p>
            <a:r>
              <a:rPr lang="en-US" dirty="0">
                <a:solidFill>
                  <a:srgbClr val="FFFF00"/>
                </a:solidFill>
              </a:rPr>
              <a:t>furthermore temper the audacious zeal,</a:t>
            </a:r>
          </a:p>
          <a:p>
            <a:r>
              <a:rPr lang="en-US" dirty="0">
                <a:solidFill>
                  <a:srgbClr val="FFFF00"/>
                </a:solidFill>
              </a:rPr>
              <a:t>spread on earth the same peace</a:t>
            </a:r>
          </a:p>
          <a:p>
            <a:r>
              <a:rPr lang="en-US" dirty="0">
                <a:solidFill>
                  <a:srgbClr val="FFFF00"/>
                </a:solidFill>
              </a:rPr>
              <a:t>that make you make reign in heaven</a:t>
            </a:r>
          </a:p>
          <a:p>
            <a:r>
              <a:rPr lang="en-US" dirty="0">
                <a:solidFill>
                  <a:srgbClr val="FFFF00"/>
                </a:solidFill>
              </a:rPr>
              <a:t>Complete the rite</a:t>
            </a:r>
          </a:p>
          <a:p>
            <a:r>
              <a:rPr lang="en-US" dirty="0">
                <a:solidFill>
                  <a:srgbClr val="FFFF00"/>
                </a:solidFill>
              </a:rPr>
              <a:t>and the sacred forest</a:t>
            </a:r>
          </a:p>
          <a:p>
            <a:r>
              <a:rPr lang="en-US" dirty="0">
                <a:solidFill>
                  <a:srgbClr val="FFFF00"/>
                </a:solidFill>
              </a:rPr>
              <a:t>should be cleansed of the profane</a:t>
            </a:r>
          </a:p>
          <a:p>
            <a:r>
              <a:rPr lang="en-US" dirty="0">
                <a:solidFill>
                  <a:srgbClr val="FFFF00"/>
                </a:solidFill>
              </a:rPr>
              <a:t>when the Spirit irate and gloomy,</a:t>
            </a:r>
          </a:p>
          <a:p>
            <a:r>
              <a:rPr lang="en-US" dirty="0">
                <a:solidFill>
                  <a:srgbClr val="FFFF00"/>
                </a:solidFill>
              </a:rPr>
              <a:t>will ask for the blood of the Romans.</a:t>
            </a:r>
          </a:p>
          <a:p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634706" y="1021976"/>
            <a:ext cx="3509294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From the Druidic temple</a:t>
            </a:r>
          </a:p>
          <a:p>
            <a:r>
              <a:rPr lang="en-US" dirty="0">
                <a:solidFill>
                  <a:srgbClr val="FFFF00"/>
                </a:solidFill>
              </a:rPr>
              <a:t>my voice will thunder.</a:t>
            </a:r>
          </a:p>
          <a:p>
            <a:r>
              <a:rPr lang="en-US" dirty="0">
                <a:solidFill>
                  <a:srgbClr val="FFFF00"/>
                </a:solidFill>
              </a:rPr>
              <a:t>He'll fall; I can punish him.</a:t>
            </a:r>
          </a:p>
          <a:p>
            <a:r>
              <a:rPr lang="en-US" dirty="0">
                <a:solidFill>
                  <a:srgbClr val="FFFF00"/>
                </a:solidFill>
              </a:rPr>
              <a:t>But my heart doesn't know to punish.</a:t>
            </a:r>
          </a:p>
          <a:p>
            <a:r>
              <a:rPr lang="en-US" dirty="0">
                <a:solidFill>
                  <a:srgbClr val="FFFF00"/>
                </a:solidFill>
              </a:rPr>
              <a:t>Ah! Come back to me beautiful</a:t>
            </a:r>
          </a:p>
          <a:p>
            <a:r>
              <a:rPr lang="en-US" dirty="0">
                <a:solidFill>
                  <a:srgbClr val="FFFF00"/>
                </a:solidFill>
              </a:rPr>
              <a:t>to your loyal first love;</a:t>
            </a:r>
          </a:p>
          <a:p>
            <a:r>
              <a:rPr lang="en-US" dirty="0">
                <a:solidFill>
                  <a:srgbClr val="FFFF00"/>
                </a:solidFill>
              </a:rPr>
              <a:t>and against the whole world</a:t>
            </a:r>
          </a:p>
          <a:p>
            <a:r>
              <a:rPr lang="en-US" dirty="0">
                <a:solidFill>
                  <a:srgbClr val="FFFF00"/>
                </a:solidFill>
              </a:rPr>
              <a:t>I shall protect you.</a:t>
            </a:r>
          </a:p>
          <a:p>
            <a:r>
              <a:rPr lang="en-US" dirty="0">
                <a:solidFill>
                  <a:srgbClr val="FFFF00"/>
                </a:solidFill>
              </a:rPr>
              <a:t>Ah! Come back to me beautiful</a:t>
            </a:r>
          </a:p>
          <a:p>
            <a:r>
              <a:rPr lang="en-US" dirty="0">
                <a:solidFill>
                  <a:srgbClr val="FFFF00"/>
                </a:solidFill>
              </a:rPr>
              <a:t>along with your serene radiance</a:t>
            </a:r>
          </a:p>
          <a:p>
            <a:r>
              <a:rPr lang="en-US" dirty="0">
                <a:solidFill>
                  <a:srgbClr val="FFFF00"/>
                </a:solidFill>
              </a:rPr>
              <a:t>and life in your womb,</a:t>
            </a:r>
          </a:p>
          <a:p>
            <a:r>
              <a:rPr lang="en-US" dirty="0">
                <a:solidFill>
                  <a:srgbClr val="FFFF00"/>
                </a:solidFill>
              </a:rPr>
              <a:t>and I'll have homeland and sky.</a:t>
            </a:r>
          </a:p>
          <a:p>
            <a:r>
              <a:rPr lang="en-US" dirty="0">
                <a:solidFill>
                  <a:srgbClr val="FFFF00"/>
                </a:solidFill>
              </a:rPr>
              <a:t>Ah, come back again as you were then,</a:t>
            </a:r>
          </a:p>
          <a:p>
            <a:r>
              <a:rPr lang="en-US" dirty="0">
                <a:solidFill>
                  <a:srgbClr val="FFFF00"/>
                </a:solidFill>
              </a:rPr>
              <a:t>then when I gave you my heart,</a:t>
            </a:r>
          </a:p>
          <a:p>
            <a:r>
              <a:rPr lang="en-US" dirty="0">
                <a:solidFill>
                  <a:srgbClr val="FFFF00"/>
                </a:solidFill>
              </a:rPr>
              <a:t>Ah, come back to me.</a:t>
            </a:r>
          </a:p>
          <a:p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5" name="Picture 4">
            <a:hlinkClick r:id="rId3" action="ppaction://hlinkfile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1021976"/>
            <a:ext cx="4000500" cy="468172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438400" y="6175847"/>
            <a:ext cx="46461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hlinkClick r:id="rId5"/>
              </a:rPr>
              <a:t>View a contemporary performance here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087563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0"/>
                            </p:stCondLst>
                            <p:childTnLst>
                              <p:par>
                                <p:cTn id="18" presetID="10" presetClass="exit" presetSubtype="0" fill="hold" grpId="1" nodeType="after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1" nodeType="with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0"/>
                            </p:stCondLst>
                            <p:childTnLst>
                              <p:par>
                                <p:cTn id="28" presetID="42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3" grpId="1"/>
      <p:bldP spid="4" grpId="0"/>
      <p:bldP spid="4" grpId="1"/>
      <p:bldP spid="6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81000"/>
            <a:ext cx="7924800" cy="1143000"/>
          </a:xfrm>
        </p:spPr>
        <p:txBody>
          <a:bodyPr/>
          <a:lstStyle/>
          <a:p>
            <a:r>
              <a:rPr lang="it-IT" b="1" cap="none" dirty="0">
                <a:solidFill>
                  <a:srgbClr val="00B0F0"/>
                </a:solidFill>
              </a:rPr>
              <a:t>Tosca</a:t>
            </a:r>
            <a:br>
              <a:rPr lang="it-IT" b="1" cap="none" dirty="0">
                <a:solidFill>
                  <a:srgbClr val="00B0F0"/>
                </a:solidFill>
              </a:rPr>
            </a:br>
            <a:r>
              <a:rPr lang="it-IT" sz="2400" cap="none" dirty="0">
                <a:solidFill>
                  <a:srgbClr val="00B0F0"/>
                </a:solidFill>
              </a:rPr>
              <a:t>Giacomo Puccini - 1900 </a:t>
            </a:r>
            <a:br>
              <a:rPr lang="it-IT" sz="2400" cap="none" dirty="0">
                <a:solidFill>
                  <a:srgbClr val="00B0F0"/>
                </a:solidFill>
              </a:rPr>
            </a:br>
            <a:r>
              <a:rPr lang="it-IT" sz="2400" i="1" cap="none" dirty="0">
                <a:solidFill>
                  <a:srgbClr val="00B0F0"/>
                </a:solidFill>
              </a:rPr>
              <a:t>E lucevan le stelle</a:t>
            </a:r>
            <a:endParaRPr lang="en-US" sz="2400" i="1" cap="none" dirty="0">
              <a:solidFill>
                <a:srgbClr val="00B0F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0312" y="1600200"/>
            <a:ext cx="4241867" cy="44012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FF00"/>
                </a:solidFill>
              </a:rPr>
              <a:t>The stars seemed to shimmer</a:t>
            </a:r>
          </a:p>
          <a:p>
            <a:r>
              <a:rPr lang="en-US" sz="2000" dirty="0">
                <a:solidFill>
                  <a:srgbClr val="FFFF00"/>
                </a:solidFill>
              </a:rPr>
              <a:t>The sweet scents of the garden,</a:t>
            </a:r>
          </a:p>
          <a:p>
            <a:r>
              <a:rPr lang="en-US" sz="2000" dirty="0">
                <a:solidFill>
                  <a:srgbClr val="FFFF00"/>
                </a:solidFill>
              </a:rPr>
              <a:t>The creaking gate seemed to whisper,</a:t>
            </a:r>
          </a:p>
          <a:p>
            <a:r>
              <a:rPr lang="en-US" sz="2000" dirty="0">
                <a:solidFill>
                  <a:srgbClr val="FFFF00"/>
                </a:solidFill>
              </a:rPr>
              <a:t>And a footstep skimmed over the sand.</a:t>
            </a:r>
          </a:p>
          <a:p>
            <a:r>
              <a:rPr lang="en-US" sz="2000" dirty="0">
                <a:solidFill>
                  <a:srgbClr val="FFFF00"/>
                </a:solidFill>
              </a:rPr>
              <a:t>Then she came in, so fragrant,</a:t>
            </a:r>
          </a:p>
          <a:p>
            <a:r>
              <a:rPr lang="en-US" sz="2000" dirty="0">
                <a:solidFill>
                  <a:srgbClr val="FFFF00"/>
                </a:solidFill>
              </a:rPr>
              <a:t>And fell into my arms!</a:t>
            </a:r>
          </a:p>
          <a:p>
            <a:r>
              <a:rPr lang="en-US" sz="2000" dirty="0">
                <a:solidFill>
                  <a:srgbClr val="FFFF00"/>
                </a:solidFill>
              </a:rPr>
              <a:t>Oh! sweet kisses, oh, languorous caresses,</a:t>
            </a:r>
          </a:p>
          <a:p>
            <a:r>
              <a:rPr lang="en-US" sz="2000" dirty="0">
                <a:solidFill>
                  <a:srgbClr val="FFFF00"/>
                </a:solidFill>
              </a:rPr>
              <a:t>While I, trembling, was searching</a:t>
            </a:r>
          </a:p>
          <a:p>
            <a:r>
              <a:rPr lang="en-US" sz="2000" dirty="0">
                <a:solidFill>
                  <a:srgbClr val="FFFF00"/>
                </a:solidFill>
              </a:rPr>
              <a:t>For her features, concealed by her mantle.</a:t>
            </a:r>
          </a:p>
          <a:p>
            <a:r>
              <a:rPr lang="en-US" sz="2000" dirty="0">
                <a:solidFill>
                  <a:srgbClr val="FFFF00"/>
                </a:solidFill>
              </a:rPr>
              <a:t>My dream of love faded away, for good!</a:t>
            </a:r>
          </a:p>
          <a:p>
            <a:r>
              <a:rPr lang="en-US" sz="2000" dirty="0">
                <a:solidFill>
                  <a:srgbClr val="FFFF00"/>
                </a:solidFill>
              </a:rPr>
              <a:t>Everything's gone now.</a:t>
            </a:r>
          </a:p>
          <a:p>
            <a:r>
              <a:rPr lang="en-US" sz="2000" dirty="0">
                <a:solidFill>
                  <a:srgbClr val="FFFF00"/>
                </a:solidFill>
              </a:rPr>
              <a:t>I'm dying hopeless, desperate!</a:t>
            </a:r>
          </a:p>
          <a:p>
            <a:r>
              <a:rPr lang="en-US" sz="2000" dirty="0">
                <a:solidFill>
                  <a:srgbClr val="FFFF00"/>
                </a:solidFill>
              </a:rPr>
              <a:t>And never before have I loved life like this!</a:t>
            </a:r>
          </a:p>
          <a:p>
            <a:r>
              <a:rPr lang="en-US" sz="2000" dirty="0">
                <a:solidFill>
                  <a:srgbClr val="FFFF00"/>
                </a:solidFill>
              </a:rPr>
              <a:t>And never before have I loved life like this!</a:t>
            </a:r>
          </a:p>
        </p:txBody>
      </p:sp>
      <p:pic>
        <p:nvPicPr>
          <p:cNvPr id="4" name="Picture 3">
            <a:hlinkClick r:id="rId2" action="ppaction://hlinkfile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838200"/>
            <a:ext cx="3490933" cy="4724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flipH="1">
            <a:off x="2813879" y="6246167"/>
            <a:ext cx="3276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hlinkClick r:id="rId4"/>
              </a:rPr>
              <a:t>View a performance  </a:t>
            </a:r>
            <a:r>
              <a:rPr lang="en-US" sz="2400" dirty="0">
                <a:hlinkClick r:id="rId4"/>
              </a:rPr>
              <a:t>h</a:t>
            </a:r>
            <a:r>
              <a:rPr lang="en-US" sz="2400" dirty="0" smtClean="0">
                <a:hlinkClick r:id="rId4"/>
              </a:rPr>
              <a:t>ere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993869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4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000"/>
                            </p:stCondLst>
                            <p:childTnLst>
                              <p:par>
                                <p:cTn id="20" presetID="42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914400"/>
            <a:ext cx="7924800" cy="1143000"/>
          </a:xfrm>
        </p:spPr>
        <p:txBody>
          <a:bodyPr/>
          <a:lstStyle/>
          <a:p>
            <a:r>
              <a:rPr lang="it-IT" sz="2400" b="1" cap="none" dirty="0" smtClean="0">
                <a:solidFill>
                  <a:srgbClr val="00B0F0"/>
                </a:solidFill>
              </a:rPr>
              <a:t>I Pagliacci</a:t>
            </a:r>
            <a:r>
              <a:rPr lang="it-IT" sz="2400" b="1" cap="none" dirty="0">
                <a:solidFill>
                  <a:srgbClr val="00B0F0"/>
                </a:solidFill>
              </a:rPr>
              <a:t/>
            </a:r>
            <a:br>
              <a:rPr lang="it-IT" sz="2400" b="1" cap="none" dirty="0">
                <a:solidFill>
                  <a:srgbClr val="00B0F0"/>
                </a:solidFill>
              </a:rPr>
            </a:br>
            <a:r>
              <a:rPr lang="it-IT" sz="2000" cap="none" dirty="0">
                <a:solidFill>
                  <a:srgbClr val="00B0F0"/>
                </a:solidFill>
              </a:rPr>
              <a:t>Ruggero Leoncavallo - 1892</a:t>
            </a:r>
            <a:br>
              <a:rPr lang="it-IT" sz="2000" cap="none" dirty="0">
                <a:solidFill>
                  <a:srgbClr val="00B0F0"/>
                </a:solidFill>
              </a:rPr>
            </a:br>
            <a:r>
              <a:rPr lang="it-IT" sz="2000" cap="none" dirty="0">
                <a:solidFill>
                  <a:srgbClr val="00B0F0"/>
                </a:solidFill>
              </a:rPr>
              <a:t>Vesti la Guibba </a:t>
            </a:r>
            <a:r>
              <a:rPr lang="en-US" sz="2800" cap="none" dirty="0">
                <a:solidFill>
                  <a:srgbClr val="00B0F0"/>
                </a:solidFill>
              </a:rPr>
              <a:t/>
            </a:r>
            <a:br>
              <a:rPr lang="en-US" sz="2800" cap="none" dirty="0">
                <a:solidFill>
                  <a:srgbClr val="00B0F0"/>
                </a:solidFill>
              </a:rPr>
            </a:br>
            <a:r>
              <a:rPr lang="en-US" sz="2800" i="1" cap="none" dirty="0">
                <a:solidFill>
                  <a:srgbClr val="00B0F0"/>
                </a:solidFill>
              </a:rPr>
              <a:t/>
            </a:r>
            <a:br>
              <a:rPr lang="en-US" sz="2800" i="1" cap="none" dirty="0">
                <a:solidFill>
                  <a:srgbClr val="00B0F0"/>
                </a:solidFill>
              </a:rPr>
            </a:br>
            <a:endParaRPr lang="en-US" sz="2800" cap="none" dirty="0">
              <a:solidFill>
                <a:srgbClr val="00B0F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62000" y="3962400"/>
            <a:ext cx="8343951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800" dirty="0">
              <a:solidFill>
                <a:srgbClr val="FFFF00"/>
              </a:solidFill>
            </a:endParaRPr>
          </a:p>
          <a:p>
            <a:r>
              <a:rPr lang="en-US" sz="1400" dirty="0">
                <a:solidFill>
                  <a:srgbClr val="00B0F0"/>
                </a:solidFill>
                <a:sym typeface="Wingdings"/>
              </a:rPr>
              <a:t></a:t>
            </a:r>
            <a:r>
              <a:rPr lang="en-US" sz="2000" dirty="0">
                <a:solidFill>
                  <a:srgbClr val="00B0F0"/>
                </a:solidFill>
                <a:sym typeface="Wingdings"/>
              </a:rPr>
              <a:t> </a:t>
            </a:r>
            <a:r>
              <a:rPr lang="en-US" sz="2000" dirty="0" smtClean="0">
                <a:solidFill>
                  <a:srgbClr val="FFFF00"/>
                </a:solidFill>
              </a:rPr>
              <a:t>The protagonists of the play </a:t>
            </a:r>
            <a:r>
              <a:rPr lang="en-US" sz="2000" dirty="0">
                <a:solidFill>
                  <a:srgbClr val="FFFF00"/>
                </a:solidFill>
              </a:rPr>
              <a:t>act out a drama that mirrors their real life tragedy.</a:t>
            </a:r>
          </a:p>
          <a:p>
            <a:endParaRPr lang="en-US" sz="800" dirty="0">
              <a:solidFill>
                <a:srgbClr val="FFFF00"/>
              </a:solidFill>
            </a:endParaRPr>
          </a:p>
          <a:p>
            <a:r>
              <a:rPr lang="en-US" sz="2000" dirty="0" smtClean="0">
                <a:solidFill>
                  <a:srgbClr val="FFFF00"/>
                </a:solidFill>
              </a:rPr>
              <a:t>	</a:t>
            </a:r>
            <a:r>
              <a:rPr lang="en-US" sz="2000" dirty="0" err="1" smtClean="0">
                <a:solidFill>
                  <a:srgbClr val="FFFF00"/>
                </a:solidFill>
              </a:rPr>
              <a:t>Nedda</a:t>
            </a:r>
            <a:r>
              <a:rPr lang="en-US" sz="2000" dirty="0" smtClean="0">
                <a:solidFill>
                  <a:srgbClr val="FFFF00"/>
                </a:solidFill>
              </a:rPr>
              <a:t> </a:t>
            </a:r>
            <a:r>
              <a:rPr lang="en-US" sz="2000" dirty="0">
                <a:solidFill>
                  <a:srgbClr val="FFFF00"/>
                </a:solidFill>
              </a:rPr>
              <a:t>is forced to confront the reality of her infidelity but refuses to name her </a:t>
            </a:r>
            <a:endParaRPr lang="en-US" sz="2000" dirty="0" smtClean="0">
              <a:solidFill>
                <a:srgbClr val="FFFF00"/>
              </a:solidFill>
            </a:endParaRPr>
          </a:p>
          <a:p>
            <a:r>
              <a:rPr lang="en-US" sz="2000" dirty="0">
                <a:solidFill>
                  <a:srgbClr val="FFFF00"/>
                </a:solidFill>
              </a:rPr>
              <a:t>	</a:t>
            </a:r>
            <a:r>
              <a:rPr lang="en-US" sz="2000" dirty="0" smtClean="0">
                <a:solidFill>
                  <a:srgbClr val="FFFF00"/>
                </a:solidFill>
              </a:rPr>
              <a:t>lover </a:t>
            </a:r>
            <a:r>
              <a:rPr lang="en-US" sz="2000" dirty="0" err="1" smtClean="0">
                <a:solidFill>
                  <a:srgbClr val="FFFF00"/>
                </a:solidFill>
              </a:rPr>
              <a:t>Canio</a:t>
            </a:r>
            <a:r>
              <a:rPr lang="en-US" sz="2000" dirty="0" smtClean="0">
                <a:solidFill>
                  <a:srgbClr val="FFFF00"/>
                </a:solidFill>
              </a:rPr>
              <a:t> </a:t>
            </a:r>
            <a:r>
              <a:rPr lang="en-US" sz="2000" dirty="0">
                <a:solidFill>
                  <a:srgbClr val="FFFF00"/>
                </a:solidFill>
              </a:rPr>
              <a:t>stabs </a:t>
            </a:r>
            <a:r>
              <a:rPr lang="en-US" sz="2000" dirty="0" err="1">
                <a:solidFill>
                  <a:srgbClr val="FFFF00"/>
                </a:solidFill>
              </a:rPr>
              <a:t>Nedda</a:t>
            </a:r>
            <a:r>
              <a:rPr lang="en-US" sz="2000" dirty="0">
                <a:solidFill>
                  <a:srgbClr val="FFFF00"/>
                </a:solidFill>
              </a:rPr>
              <a:t>. </a:t>
            </a:r>
          </a:p>
          <a:p>
            <a:endParaRPr lang="en-US" sz="800" dirty="0">
              <a:solidFill>
                <a:srgbClr val="FFFF00"/>
              </a:solidFill>
            </a:endParaRPr>
          </a:p>
          <a:p>
            <a:r>
              <a:rPr lang="en-US" sz="2000" dirty="0" smtClean="0">
                <a:solidFill>
                  <a:srgbClr val="FFFF00"/>
                </a:solidFill>
              </a:rPr>
              <a:t>	Silvio </a:t>
            </a:r>
            <a:r>
              <a:rPr lang="en-US" sz="2000" dirty="0">
                <a:solidFill>
                  <a:srgbClr val="FFFF00"/>
                </a:solidFill>
              </a:rPr>
              <a:t>rushes from the audience to save </a:t>
            </a:r>
            <a:r>
              <a:rPr lang="en-US" sz="2000" dirty="0" err="1">
                <a:solidFill>
                  <a:srgbClr val="FFFF00"/>
                </a:solidFill>
              </a:rPr>
              <a:t>Nedda</a:t>
            </a:r>
            <a:r>
              <a:rPr lang="en-US" sz="2000" dirty="0">
                <a:solidFill>
                  <a:srgbClr val="FFFF00"/>
                </a:solidFill>
              </a:rPr>
              <a:t> and is also killed by </a:t>
            </a:r>
            <a:r>
              <a:rPr lang="en-US" sz="2000" dirty="0" err="1">
                <a:solidFill>
                  <a:srgbClr val="FFFF00"/>
                </a:solidFill>
              </a:rPr>
              <a:t>Canio</a:t>
            </a:r>
            <a:r>
              <a:rPr lang="en-US" sz="2000" dirty="0">
                <a:solidFill>
                  <a:srgbClr val="FFFF00"/>
                </a:solidFill>
              </a:rPr>
              <a:t> </a:t>
            </a:r>
          </a:p>
          <a:p>
            <a:r>
              <a:rPr lang="en-US" sz="2000" dirty="0" smtClean="0">
                <a:solidFill>
                  <a:srgbClr val="FFFF00"/>
                </a:solidFill>
              </a:rPr>
              <a:t>	</a:t>
            </a:r>
            <a:r>
              <a:rPr lang="en-US" sz="2000" dirty="0" err="1" smtClean="0">
                <a:solidFill>
                  <a:srgbClr val="FFFF00"/>
                </a:solidFill>
              </a:rPr>
              <a:t>Canio</a:t>
            </a:r>
            <a:r>
              <a:rPr lang="en-US" sz="2000" dirty="0" smtClean="0">
                <a:solidFill>
                  <a:srgbClr val="FFFF00"/>
                </a:solidFill>
              </a:rPr>
              <a:t> </a:t>
            </a:r>
            <a:r>
              <a:rPr lang="en-US" sz="2000" dirty="0">
                <a:solidFill>
                  <a:srgbClr val="FFFF00"/>
                </a:solidFill>
              </a:rPr>
              <a:t>pulls the curtain closed and says to </a:t>
            </a:r>
            <a:r>
              <a:rPr lang="en-US" sz="2000" dirty="0" err="1">
                <a:solidFill>
                  <a:srgbClr val="FFFF00"/>
                </a:solidFill>
              </a:rPr>
              <a:t>theaudience</a:t>
            </a:r>
            <a:r>
              <a:rPr lang="en-US" sz="2000" dirty="0">
                <a:solidFill>
                  <a:srgbClr val="FFFF00"/>
                </a:solidFill>
              </a:rPr>
              <a:t>: "The play is over."</a:t>
            </a:r>
          </a:p>
          <a:p>
            <a:endParaRPr lang="en-US" sz="2000" dirty="0">
              <a:solidFill>
                <a:srgbClr val="FFFF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62000" y="1238815"/>
            <a:ext cx="79248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B0F0"/>
                </a:solidFill>
                <a:sym typeface="Wingdings"/>
              </a:rPr>
              <a:t></a:t>
            </a:r>
            <a:r>
              <a:rPr lang="en-US" sz="1400" dirty="0">
                <a:solidFill>
                  <a:srgbClr val="00B0F0"/>
                </a:solidFill>
                <a:sym typeface="Wingdings"/>
              </a:rPr>
              <a:t> </a:t>
            </a:r>
            <a:r>
              <a:rPr lang="en-US" sz="2000" dirty="0" smtClean="0">
                <a:solidFill>
                  <a:srgbClr val="FFFF00"/>
                </a:solidFill>
                <a:sym typeface="Wingdings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</a:rPr>
              <a:t>Canio's</a:t>
            </a:r>
            <a:r>
              <a:rPr lang="en-US" sz="2000" dirty="0" smtClean="0">
                <a:solidFill>
                  <a:srgbClr val="FFFF00"/>
                </a:solidFill>
              </a:rPr>
              <a:t> </a:t>
            </a:r>
            <a:r>
              <a:rPr lang="en-US" sz="2000" dirty="0">
                <a:solidFill>
                  <a:srgbClr val="FFFF00"/>
                </a:solidFill>
              </a:rPr>
              <a:t>wife </a:t>
            </a:r>
            <a:r>
              <a:rPr lang="en-US" sz="2000" dirty="0" err="1">
                <a:solidFill>
                  <a:srgbClr val="FFFF00"/>
                </a:solidFill>
              </a:rPr>
              <a:t>Nedda</a:t>
            </a:r>
            <a:r>
              <a:rPr lang="en-US" sz="2000" dirty="0">
                <a:solidFill>
                  <a:srgbClr val="FFFF00"/>
                </a:solidFill>
              </a:rPr>
              <a:t> has a lover - Silvio</a:t>
            </a:r>
          </a:p>
          <a:p>
            <a:endParaRPr lang="en-US" sz="800" dirty="0">
              <a:solidFill>
                <a:srgbClr val="FFFF00"/>
              </a:solidFill>
            </a:endParaRPr>
          </a:p>
          <a:p>
            <a:r>
              <a:rPr lang="en-US" sz="2000" dirty="0" smtClean="0">
                <a:solidFill>
                  <a:srgbClr val="FFFF00"/>
                </a:solidFill>
              </a:rPr>
              <a:t>	</a:t>
            </a:r>
            <a:r>
              <a:rPr lang="en-US" sz="2000" dirty="0" err="1" smtClean="0">
                <a:solidFill>
                  <a:srgbClr val="FFFF00"/>
                </a:solidFill>
              </a:rPr>
              <a:t>Tonio</a:t>
            </a:r>
            <a:r>
              <a:rPr lang="en-US" sz="2000" dirty="0">
                <a:solidFill>
                  <a:srgbClr val="FFFF00"/>
                </a:solidFill>
              </a:rPr>
              <a:t>, a hunchback clown, declares his love of </a:t>
            </a:r>
            <a:r>
              <a:rPr lang="en-US" sz="2000" dirty="0" err="1">
                <a:solidFill>
                  <a:srgbClr val="FFFF00"/>
                </a:solidFill>
              </a:rPr>
              <a:t>Nedda</a:t>
            </a:r>
            <a:r>
              <a:rPr lang="en-US" sz="2000" dirty="0">
                <a:solidFill>
                  <a:srgbClr val="FFFF00"/>
                </a:solidFill>
              </a:rPr>
              <a:t>.  She whips him.    </a:t>
            </a:r>
          </a:p>
          <a:p>
            <a:r>
              <a:rPr lang="en-US" sz="2000" dirty="0" smtClean="0">
                <a:solidFill>
                  <a:srgbClr val="FFFF00"/>
                </a:solidFill>
              </a:rPr>
              <a:t>	He </a:t>
            </a:r>
            <a:r>
              <a:rPr lang="en-US" sz="2000" dirty="0">
                <a:solidFill>
                  <a:srgbClr val="FFFF00"/>
                </a:solidFill>
              </a:rPr>
              <a:t>slinks off, vowing vengeance.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62000" y="2377588"/>
            <a:ext cx="817563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B0F0"/>
                </a:solidFill>
                <a:sym typeface="Wingdings"/>
              </a:rPr>
              <a:t> </a:t>
            </a:r>
            <a:r>
              <a:rPr lang="en-US" sz="2000" dirty="0" err="1" smtClean="0">
                <a:solidFill>
                  <a:srgbClr val="FFFF00"/>
                </a:solidFill>
              </a:rPr>
              <a:t>Tanio</a:t>
            </a:r>
            <a:r>
              <a:rPr lang="en-US" sz="2000" dirty="0" smtClean="0">
                <a:solidFill>
                  <a:srgbClr val="FFFF00"/>
                </a:solidFill>
              </a:rPr>
              <a:t> </a:t>
            </a:r>
            <a:r>
              <a:rPr lang="en-US" sz="2000" dirty="0">
                <a:solidFill>
                  <a:srgbClr val="FFFF00"/>
                </a:solidFill>
              </a:rPr>
              <a:t>brings </a:t>
            </a:r>
            <a:r>
              <a:rPr lang="en-US" sz="2000" dirty="0" err="1">
                <a:solidFill>
                  <a:srgbClr val="FFFF00"/>
                </a:solidFill>
              </a:rPr>
              <a:t>Canio</a:t>
            </a:r>
            <a:r>
              <a:rPr lang="en-US" sz="2000" dirty="0">
                <a:solidFill>
                  <a:srgbClr val="FFFF00"/>
                </a:solidFill>
              </a:rPr>
              <a:t> to see </a:t>
            </a:r>
            <a:r>
              <a:rPr lang="en-US" sz="2000" dirty="0" err="1">
                <a:solidFill>
                  <a:srgbClr val="FFFF00"/>
                </a:solidFill>
              </a:rPr>
              <a:t>Nedda’s</a:t>
            </a:r>
            <a:r>
              <a:rPr lang="en-US" sz="2000" dirty="0">
                <a:solidFill>
                  <a:srgbClr val="FFFF00"/>
                </a:solidFill>
              </a:rPr>
              <a:t> assignation </a:t>
            </a:r>
          </a:p>
          <a:p>
            <a:endParaRPr lang="en-US" sz="800" dirty="0">
              <a:solidFill>
                <a:srgbClr val="FFFF00"/>
              </a:solidFill>
            </a:endParaRPr>
          </a:p>
          <a:p>
            <a:r>
              <a:rPr lang="en-US" sz="2000" dirty="0" smtClean="0">
                <a:solidFill>
                  <a:srgbClr val="FFFF00"/>
                </a:solidFill>
              </a:rPr>
              <a:t>	</a:t>
            </a:r>
            <a:r>
              <a:rPr lang="en-US" sz="2000" dirty="0" err="1" smtClean="0">
                <a:solidFill>
                  <a:srgbClr val="FFFF00"/>
                </a:solidFill>
              </a:rPr>
              <a:t>Nedda</a:t>
            </a:r>
            <a:r>
              <a:rPr lang="en-US" sz="2000" dirty="0" smtClean="0">
                <a:solidFill>
                  <a:srgbClr val="FFFF00"/>
                </a:solidFill>
              </a:rPr>
              <a:t> </a:t>
            </a:r>
            <a:r>
              <a:rPr lang="en-US" sz="2000" dirty="0">
                <a:solidFill>
                  <a:srgbClr val="FFFF00"/>
                </a:solidFill>
              </a:rPr>
              <a:t>tells Silvio that she will leave </a:t>
            </a:r>
            <a:r>
              <a:rPr lang="en-US" sz="2000" dirty="0" err="1">
                <a:solidFill>
                  <a:srgbClr val="FFFF00"/>
                </a:solidFill>
              </a:rPr>
              <a:t>Canio</a:t>
            </a:r>
            <a:endParaRPr lang="en-US" sz="2000" dirty="0">
              <a:solidFill>
                <a:srgbClr val="FFFF00"/>
              </a:solidFill>
            </a:endParaRPr>
          </a:p>
          <a:p>
            <a:endParaRPr lang="en-US" sz="800" dirty="0">
              <a:solidFill>
                <a:srgbClr val="FFFF00"/>
              </a:solidFill>
            </a:endParaRPr>
          </a:p>
          <a:p>
            <a:r>
              <a:rPr lang="en-US" sz="2000" dirty="0" smtClean="0">
                <a:solidFill>
                  <a:srgbClr val="FFFF00"/>
                </a:solidFill>
              </a:rPr>
              <a:t>	</a:t>
            </a:r>
            <a:r>
              <a:rPr lang="en-US" sz="2000" dirty="0" err="1" smtClean="0">
                <a:solidFill>
                  <a:srgbClr val="FFFF00"/>
                </a:solidFill>
              </a:rPr>
              <a:t>Canio</a:t>
            </a:r>
            <a:r>
              <a:rPr lang="en-US" sz="2000" dirty="0" smtClean="0">
                <a:solidFill>
                  <a:srgbClr val="FFFF00"/>
                </a:solidFill>
              </a:rPr>
              <a:t> </a:t>
            </a:r>
            <a:r>
              <a:rPr lang="en-US" sz="2000" dirty="0">
                <a:solidFill>
                  <a:srgbClr val="FFFF00"/>
                </a:solidFill>
              </a:rPr>
              <a:t>dresses and makes-up for the performance, reminding himself </a:t>
            </a:r>
            <a:r>
              <a:rPr lang="en-US" sz="2000" dirty="0" smtClean="0">
                <a:solidFill>
                  <a:srgbClr val="FFFF00"/>
                </a:solidFill>
              </a:rPr>
              <a:t>bitterly</a:t>
            </a:r>
          </a:p>
          <a:p>
            <a:r>
              <a:rPr lang="en-US" sz="2000" dirty="0">
                <a:solidFill>
                  <a:srgbClr val="FFFF00"/>
                </a:solidFill>
              </a:rPr>
              <a:t>	</a:t>
            </a:r>
            <a:r>
              <a:rPr lang="en-US" sz="2000" dirty="0" smtClean="0">
                <a:solidFill>
                  <a:srgbClr val="FFFF00"/>
                </a:solidFill>
              </a:rPr>
              <a:t>that he </a:t>
            </a:r>
            <a:r>
              <a:rPr lang="en-US" sz="2000" dirty="0">
                <a:solidFill>
                  <a:srgbClr val="FFFF00"/>
                </a:solidFill>
              </a:rPr>
              <a:t>is not a man, but only a clown.  </a:t>
            </a:r>
            <a:r>
              <a:rPr lang="en-US" sz="2000" i="1" dirty="0" err="1">
                <a:solidFill>
                  <a:srgbClr val="FFFF00"/>
                </a:solidFill>
              </a:rPr>
              <a:t>Vesta</a:t>
            </a:r>
            <a:r>
              <a:rPr lang="en-US" sz="2000" i="1" dirty="0">
                <a:solidFill>
                  <a:srgbClr val="FFFF00"/>
                </a:solidFill>
              </a:rPr>
              <a:t> la </a:t>
            </a:r>
            <a:r>
              <a:rPr lang="en-US" sz="2000" i="1" dirty="0" err="1" smtClean="0">
                <a:solidFill>
                  <a:srgbClr val="FFFF00"/>
                </a:solidFill>
              </a:rPr>
              <a:t>guiba</a:t>
            </a:r>
            <a:r>
              <a:rPr lang="en-US" sz="2000" i="1" dirty="0" smtClean="0">
                <a:solidFill>
                  <a:srgbClr val="FFFF00"/>
                </a:solidFill>
              </a:rPr>
              <a:t>!</a:t>
            </a:r>
            <a:endParaRPr lang="en-US" sz="2000" i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1046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4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4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6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-304800"/>
            <a:ext cx="7924800" cy="1143000"/>
          </a:xfrm>
        </p:spPr>
        <p:txBody>
          <a:bodyPr/>
          <a:lstStyle/>
          <a:p>
            <a:r>
              <a:rPr lang="en-US" sz="2800" cap="none" dirty="0" err="1" smtClean="0">
                <a:solidFill>
                  <a:srgbClr val="00B0F0"/>
                </a:solidFill>
              </a:rPr>
              <a:t>Vesta</a:t>
            </a:r>
            <a:r>
              <a:rPr lang="en-US" sz="2800" cap="none" dirty="0" smtClean="0">
                <a:solidFill>
                  <a:srgbClr val="00B0F0"/>
                </a:solidFill>
              </a:rPr>
              <a:t> La </a:t>
            </a:r>
            <a:r>
              <a:rPr lang="en-US" sz="2800" cap="none" dirty="0" err="1" smtClean="0">
                <a:solidFill>
                  <a:srgbClr val="00B0F0"/>
                </a:solidFill>
              </a:rPr>
              <a:t>Giubba</a:t>
            </a:r>
            <a:r>
              <a:rPr lang="en-US" sz="2800" cap="none" dirty="0" smtClean="0">
                <a:solidFill>
                  <a:srgbClr val="00B0F0"/>
                </a:solidFill>
              </a:rPr>
              <a:t/>
            </a:r>
            <a:br>
              <a:rPr lang="en-US" sz="2800" cap="none" dirty="0" smtClean="0">
                <a:solidFill>
                  <a:srgbClr val="00B0F0"/>
                </a:solidFill>
              </a:rPr>
            </a:br>
            <a:r>
              <a:rPr lang="en-US" sz="2000" cap="none" dirty="0" err="1" smtClean="0">
                <a:solidFill>
                  <a:srgbClr val="00B0F0"/>
                </a:solidFill>
              </a:rPr>
              <a:t>Ruggero</a:t>
            </a:r>
            <a:r>
              <a:rPr lang="en-US" sz="2000" cap="none" dirty="0" smtClean="0">
                <a:solidFill>
                  <a:srgbClr val="00B0F0"/>
                </a:solidFill>
              </a:rPr>
              <a:t> Leoncavallo</a:t>
            </a:r>
            <a:endParaRPr lang="en-US" sz="2000" cap="none" dirty="0">
              <a:solidFill>
                <a:srgbClr val="00B0F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5888" y="1219200"/>
            <a:ext cx="3836499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FF00"/>
                </a:solidFill>
              </a:rPr>
              <a:t>Recite! While in delirium,</a:t>
            </a:r>
          </a:p>
          <a:p>
            <a:r>
              <a:rPr lang="en-US" sz="2000" dirty="0">
                <a:solidFill>
                  <a:srgbClr val="FFFF00"/>
                </a:solidFill>
              </a:rPr>
              <a:t>I no longer know what I say,</a:t>
            </a:r>
          </a:p>
          <a:p>
            <a:r>
              <a:rPr lang="en-US" sz="2000" dirty="0">
                <a:solidFill>
                  <a:srgbClr val="FFFF00"/>
                </a:solidFill>
              </a:rPr>
              <a:t>and what I do!</a:t>
            </a:r>
          </a:p>
          <a:p>
            <a:r>
              <a:rPr lang="en-US" sz="2000" dirty="0">
                <a:solidFill>
                  <a:srgbClr val="FFFF00"/>
                </a:solidFill>
              </a:rPr>
              <a:t>And yet it's necessary... make an effort!</a:t>
            </a:r>
          </a:p>
          <a:p>
            <a:r>
              <a:rPr lang="en-US" sz="2000" dirty="0">
                <a:solidFill>
                  <a:srgbClr val="FFFF00"/>
                </a:solidFill>
              </a:rPr>
              <a:t>Bah! Are you a man?</a:t>
            </a:r>
          </a:p>
          <a:p>
            <a:r>
              <a:rPr lang="en-US" sz="2000" dirty="0">
                <a:solidFill>
                  <a:srgbClr val="FFFF00"/>
                </a:solidFill>
              </a:rPr>
              <a:t>You are a clown</a:t>
            </a:r>
            <a:r>
              <a:rPr lang="en-US" sz="2000" dirty="0" smtClean="0">
                <a:solidFill>
                  <a:srgbClr val="FFFF00"/>
                </a:solidFill>
              </a:rPr>
              <a:t>!</a:t>
            </a:r>
            <a:endParaRPr lang="en-US" sz="2000" dirty="0">
              <a:solidFill>
                <a:srgbClr val="FFFF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572000" y="1143000"/>
            <a:ext cx="4389022" cy="34778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FF00"/>
                </a:solidFill>
              </a:rPr>
              <a:t>Put on your costume and powder your face.</a:t>
            </a:r>
          </a:p>
          <a:p>
            <a:r>
              <a:rPr lang="en-US" sz="2000" dirty="0">
                <a:solidFill>
                  <a:srgbClr val="FFFF00"/>
                </a:solidFill>
              </a:rPr>
              <a:t>The people pay, and they want to laugh.</a:t>
            </a:r>
          </a:p>
          <a:p>
            <a:r>
              <a:rPr lang="en-US" sz="2000" dirty="0">
                <a:solidFill>
                  <a:srgbClr val="FFFF00"/>
                </a:solidFill>
              </a:rPr>
              <a:t>And if Harlequin shall steal your </a:t>
            </a:r>
            <a:r>
              <a:rPr lang="en-US" sz="2000" dirty="0" err="1">
                <a:solidFill>
                  <a:srgbClr val="FFFF00"/>
                </a:solidFill>
              </a:rPr>
              <a:t>Columbina</a:t>
            </a:r>
            <a:r>
              <a:rPr lang="en-US" sz="2000" dirty="0">
                <a:solidFill>
                  <a:srgbClr val="FFFF00"/>
                </a:solidFill>
              </a:rPr>
              <a:t>,</a:t>
            </a:r>
          </a:p>
          <a:p>
            <a:r>
              <a:rPr lang="en-US" sz="2000" dirty="0">
                <a:solidFill>
                  <a:srgbClr val="FFFF00"/>
                </a:solidFill>
              </a:rPr>
              <a:t>laugh, clown, and all will applaud!</a:t>
            </a:r>
          </a:p>
          <a:p>
            <a:r>
              <a:rPr lang="en-US" sz="2000" dirty="0">
                <a:solidFill>
                  <a:srgbClr val="FFFF00"/>
                </a:solidFill>
              </a:rPr>
              <a:t>Turn your distress and tears into jest,</a:t>
            </a:r>
          </a:p>
          <a:p>
            <a:r>
              <a:rPr lang="en-US" sz="2000" dirty="0">
                <a:solidFill>
                  <a:srgbClr val="FFFF00"/>
                </a:solidFill>
              </a:rPr>
              <a:t>your pain and sobbing into a funny face – Ah!</a:t>
            </a:r>
          </a:p>
          <a:p>
            <a:endParaRPr lang="en-US" sz="2000" dirty="0">
              <a:solidFill>
                <a:srgbClr val="FFFF00"/>
              </a:solidFill>
            </a:endParaRPr>
          </a:p>
          <a:p>
            <a:r>
              <a:rPr lang="en-US" sz="2000" dirty="0">
                <a:solidFill>
                  <a:srgbClr val="FFFF00"/>
                </a:solidFill>
              </a:rPr>
              <a:t>Laugh, clown,</a:t>
            </a:r>
          </a:p>
          <a:p>
            <a:r>
              <a:rPr lang="en-US" sz="2000" dirty="0">
                <a:solidFill>
                  <a:srgbClr val="FFFF00"/>
                </a:solidFill>
              </a:rPr>
              <a:t>at your broken love!</a:t>
            </a:r>
          </a:p>
          <a:p>
            <a:r>
              <a:rPr lang="en-US" sz="2000" dirty="0">
                <a:solidFill>
                  <a:srgbClr val="FFFF00"/>
                </a:solidFill>
              </a:rPr>
              <a:t>Laugh at the grief that poisons your heart!</a:t>
            </a:r>
          </a:p>
          <a:p>
            <a:endParaRPr lang="en-US" sz="2000" dirty="0"/>
          </a:p>
        </p:txBody>
      </p:sp>
      <p:pic>
        <p:nvPicPr>
          <p:cNvPr id="6" name="Picture 5">
            <a:hlinkClick r:id="rId2" action="ppaction://hlinkfile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058" y="838200"/>
            <a:ext cx="3731342" cy="50292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724400" y="5181600"/>
            <a:ext cx="30080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hlinkClick r:id="rId4"/>
              </a:rPr>
              <a:t>View a performance here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520344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8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4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2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7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23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000" cap="none" dirty="0" smtClean="0">
                <a:solidFill>
                  <a:srgbClr val="00B0F0"/>
                </a:solidFill>
              </a:rPr>
              <a:t>A Theory of Humanity</a:t>
            </a:r>
            <a:endParaRPr lang="en-US" sz="4000" cap="none" dirty="0">
              <a:solidFill>
                <a:srgbClr val="00B0F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96563" y="1945341"/>
            <a:ext cx="808747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FF00"/>
                </a:solidFill>
              </a:rPr>
              <a:t>The one and only thing that distinguishes humanity from the rest of the</a:t>
            </a:r>
          </a:p>
          <a:p>
            <a:pPr algn="ctr"/>
            <a:r>
              <a:rPr lang="en-US" sz="2400" dirty="0" smtClean="0">
                <a:solidFill>
                  <a:srgbClr val="FFFF00"/>
                </a:solidFill>
              </a:rPr>
              <a:t>Animal kingdom is mankind’s invention of and relentless use of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715477" y="3039035"/>
            <a:ext cx="341952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cap="small" dirty="0" smtClean="0">
                <a:solidFill>
                  <a:srgbClr val="00B0F0"/>
                </a:solidFill>
                <a:latin typeface="Arial Black" panose="020B0A04020102020204" pitchFamily="34" charset="0"/>
              </a:rPr>
              <a:t>Fiction</a:t>
            </a:r>
            <a:endParaRPr lang="en-US" sz="6600" b="1" cap="small" dirty="0">
              <a:solidFill>
                <a:srgbClr val="00B0F0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24395" y="4318884"/>
            <a:ext cx="50016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Humanity begins with the creation of fiction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23271" y="5105400"/>
            <a:ext cx="26340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Fiction </a:t>
            </a:r>
            <a:r>
              <a:rPr lang="en-US" sz="2400" i="1" dirty="0" smtClean="0">
                <a:solidFill>
                  <a:srgbClr val="FFFF00"/>
                </a:solidFill>
              </a:rPr>
              <a:t>begins </a:t>
            </a:r>
            <a:r>
              <a:rPr lang="en-US" sz="2400" dirty="0" smtClean="0">
                <a:solidFill>
                  <a:srgbClr val="FFFF00"/>
                </a:solidFill>
              </a:rPr>
              <a:t>with art</a:t>
            </a:r>
            <a:endParaRPr lang="en-US" sz="2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0007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10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4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8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762000"/>
            <a:ext cx="7924800" cy="1143000"/>
          </a:xfrm>
        </p:spPr>
        <p:txBody>
          <a:bodyPr/>
          <a:lstStyle/>
          <a:p>
            <a:r>
              <a:rPr lang="it-IT" b="1" cap="none" dirty="0">
                <a:solidFill>
                  <a:srgbClr val="00B0F0"/>
                </a:solidFill>
              </a:rPr>
              <a:t>Madama Butterfly</a:t>
            </a:r>
            <a:br>
              <a:rPr lang="it-IT" b="1" cap="none" dirty="0">
                <a:solidFill>
                  <a:srgbClr val="00B0F0"/>
                </a:solidFill>
              </a:rPr>
            </a:br>
            <a:r>
              <a:rPr lang="it-IT" cap="none" dirty="0">
                <a:solidFill>
                  <a:srgbClr val="00B0F0"/>
                </a:solidFill>
              </a:rPr>
              <a:t>Giacomo Puccini -1904</a:t>
            </a:r>
            <a:br>
              <a:rPr lang="it-IT" cap="none" dirty="0">
                <a:solidFill>
                  <a:srgbClr val="00B0F0"/>
                </a:solidFill>
              </a:rPr>
            </a:br>
            <a:r>
              <a:rPr lang="it-IT" i="1" cap="none" dirty="0">
                <a:solidFill>
                  <a:srgbClr val="00B0F0"/>
                </a:solidFill>
              </a:rPr>
              <a:t>Un bel di</a:t>
            </a:r>
            <a:r>
              <a:rPr lang="en-US" i="1" cap="none" dirty="0">
                <a:solidFill>
                  <a:srgbClr val="00B0F0"/>
                </a:solidFill>
              </a:rPr>
              <a:t/>
            </a:r>
            <a:br>
              <a:rPr lang="en-US" i="1" cap="none" dirty="0">
                <a:solidFill>
                  <a:srgbClr val="00B0F0"/>
                </a:solidFill>
              </a:rPr>
            </a:br>
            <a:endParaRPr lang="en-US" cap="none" dirty="0">
              <a:solidFill>
                <a:srgbClr val="00B0F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81000" y="5253335"/>
            <a:ext cx="62536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B0F0"/>
                </a:solidFill>
                <a:sym typeface="Wingdings"/>
              </a:rPr>
              <a:t></a:t>
            </a:r>
            <a:r>
              <a:rPr lang="en-US" sz="2400" dirty="0" smtClean="0">
                <a:solidFill>
                  <a:srgbClr val="FFFF00"/>
                </a:solidFill>
              </a:rPr>
              <a:t>   </a:t>
            </a:r>
            <a:r>
              <a:rPr lang="en-US" sz="2000" dirty="0" err="1" smtClean="0">
                <a:solidFill>
                  <a:srgbClr val="FFFF00"/>
                </a:solidFill>
              </a:rPr>
              <a:t>Cio</a:t>
            </a:r>
            <a:r>
              <a:rPr lang="en-US" sz="2000" dirty="0" smtClean="0">
                <a:solidFill>
                  <a:srgbClr val="FFFF00"/>
                </a:solidFill>
              </a:rPr>
              <a:t>-</a:t>
            </a:r>
            <a:r>
              <a:rPr lang="en-US" sz="2000" dirty="0" err="1" smtClean="0">
                <a:solidFill>
                  <a:srgbClr val="FFFF00"/>
                </a:solidFill>
              </a:rPr>
              <a:t>Cio</a:t>
            </a:r>
            <a:r>
              <a:rPr lang="en-US" sz="2000" dirty="0" smtClean="0">
                <a:solidFill>
                  <a:srgbClr val="FFFF00"/>
                </a:solidFill>
              </a:rPr>
              <a:t>-San </a:t>
            </a:r>
            <a:r>
              <a:rPr lang="en-US" sz="2000" dirty="0">
                <a:solidFill>
                  <a:srgbClr val="FFFF00"/>
                </a:solidFill>
              </a:rPr>
              <a:t>commits suicide and dies at the feet of Pinkerton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81000" y="1466088"/>
            <a:ext cx="88120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B0F0"/>
                </a:solidFill>
                <a:sym typeface="Wingdings"/>
              </a:rPr>
              <a:t></a:t>
            </a:r>
            <a:r>
              <a:rPr lang="en-US" sz="1400" dirty="0" smtClean="0">
                <a:solidFill>
                  <a:srgbClr val="FFFF00"/>
                </a:solidFill>
                <a:sym typeface="Wingdings"/>
              </a:rPr>
              <a:t> </a:t>
            </a:r>
            <a:r>
              <a:rPr lang="en-US" sz="2000" dirty="0" smtClean="0">
                <a:solidFill>
                  <a:srgbClr val="FFFF00"/>
                </a:solidFill>
                <a:sym typeface="Wingdings"/>
              </a:rPr>
              <a:t> </a:t>
            </a:r>
            <a:r>
              <a:rPr lang="en-US" sz="2000" dirty="0" smtClean="0">
                <a:solidFill>
                  <a:srgbClr val="FFFF00"/>
                </a:solidFill>
              </a:rPr>
              <a:t>Lieutenant </a:t>
            </a:r>
            <a:r>
              <a:rPr lang="en-US" sz="2000" dirty="0">
                <a:solidFill>
                  <a:srgbClr val="FFFF00"/>
                </a:solidFill>
              </a:rPr>
              <a:t>Benjamin Franklin Pinkerton of the US </a:t>
            </a:r>
            <a:r>
              <a:rPr lang="en-US" sz="2000" dirty="0" smtClean="0">
                <a:solidFill>
                  <a:srgbClr val="FFFF00"/>
                </a:solidFill>
              </a:rPr>
              <a:t>Navy </a:t>
            </a:r>
            <a:r>
              <a:rPr lang="en-US" sz="2000" dirty="0">
                <a:solidFill>
                  <a:srgbClr val="FFFF00"/>
                </a:solidFill>
              </a:rPr>
              <a:t>marries </a:t>
            </a:r>
            <a:r>
              <a:rPr lang="en-US" sz="2000" dirty="0" err="1" smtClean="0">
                <a:solidFill>
                  <a:srgbClr val="FFFF00"/>
                </a:solidFill>
              </a:rPr>
              <a:t>Cio</a:t>
            </a:r>
            <a:r>
              <a:rPr lang="en-US" sz="2000" dirty="0" smtClean="0">
                <a:solidFill>
                  <a:srgbClr val="FFFF00"/>
                </a:solidFill>
              </a:rPr>
              <a:t>-</a:t>
            </a:r>
            <a:r>
              <a:rPr lang="en-US" sz="2000" dirty="0" err="1" smtClean="0">
                <a:solidFill>
                  <a:srgbClr val="FFFF00"/>
                </a:solidFill>
              </a:rPr>
              <a:t>Cio</a:t>
            </a:r>
            <a:r>
              <a:rPr lang="en-US" sz="2000" dirty="0" smtClean="0">
                <a:solidFill>
                  <a:srgbClr val="FFFF00"/>
                </a:solidFill>
              </a:rPr>
              <a:t>-San </a:t>
            </a:r>
            <a:r>
              <a:rPr lang="en-US" sz="2000" dirty="0">
                <a:solidFill>
                  <a:srgbClr val="FFFF00"/>
                </a:solidFill>
              </a:rPr>
              <a:t>in </a:t>
            </a:r>
            <a:r>
              <a:rPr lang="en-US" sz="2000" dirty="0" smtClean="0">
                <a:solidFill>
                  <a:srgbClr val="FFFF00"/>
                </a:solidFill>
              </a:rPr>
              <a:t>Nagasaki</a:t>
            </a:r>
            <a:endParaRPr lang="en-US" sz="2000" dirty="0">
              <a:solidFill>
                <a:srgbClr val="FFFF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1000" y="3178314"/>
            <a:ext cx="803617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B0F0"/>
                </a:solidFill>
                <a:sym typeface="Wingdings"/>
              </a:rPr>
              <a:t></a:t>
            </a:r>
            <a:r>
              <a:rPr lang="en-US" dirty="0" smtClean="0">
                <a:solidFill>
                  <a:srgbClr val="FFFF00"/>
                </a:solidFill>
                <a:sym typeface="Wingdings"/>
              </a:rPr>
              <a:t>  </a:t>
            </a:r>
            <a:r>
              <a:rPr lang="en-US" sz="2000" dirty="0" smtClean="0">
                <a:solidFill>
                  <a:srgbClr val="FFFF00"/>
                </a:solidFill>
              </a:rPr>
              <a:t>Pinkerton </a:t>
            </a:r>
            <a:r>
              <a:rPr lang="en-US" sz="2000" dirty="0">
                <a:solidFill>
                  <a:srgbClr val="FFFF00"/>
                </a:solidFill>
              </a:rPr>
              <a:t>believes </a:t>
            </a:r>
            <a:r>
              <a:rPr lang="en-US" sz="2000" dirty="0" smtClean="0">
                <a:solidFill>
                  <a:srgbClr val="FFFF00"/>
                </a:solidFill>
              </a:rPr>
              <a:t>he </a:t>
            </a:r>
            <a:r>
              <a:rPr lang="en-US" sz="2000" dirty="0">
                <a:solidFill>
                  <a:srgbClr val="FFFF00"/>
                </a:solidFill>
              </a:rPr>
              <a:t>is free to take up with girls from any port, </a:t>
            </a:r>
            <a:r>
              <a:rPr lang="en-US" sz="2000" dirty="0" smtClean="0">
                <a:solidFill>
                  <a:srgbClr val="FFFF00"/>
                </a:solidFill>
              </a:rPr>
              <a:t>but </a:t>
            </a:r>
            <a:r>
              <a:rPr lang="en-US" sz="2000" dirty="0">
                <a:solidFill>
                  <a:srgbClr val="FFFF00"/>
                </a:solidFill>
              </a:rPr>
              <a:t>will </a:t>
            </a:r>
            <a:r>
              <a:rPr lang="en-US" sz="2000" dirty="0" smtClean="0">
                <a:solidFill>
                  <a:srgbClr val="FFFF00"/>
                </a:solidFill>
              </a:rPr>
              <a:t>eventually </a:t>
            </a:r>
          </a:p>
          <a:p>
            <a:r>
              <a:rPr lang="en-US" sz="2000" dirty="0" smtClean="0">
                <a:solidFill>
                  <a:srgbClr val="FFFF00"/>
                </a:solidFill>
              </a:rPr>
              <a:t>marry </a:t>
            </a:r>
            <a:r>
              <a:rPr lang="en-US" sz="2000" dirty="0">
                <a:solidFill>
                  <a:srgbClr val="FFFF00"/>
                </a:solidFill>
              </a:rPr>
              <a:t>a proper, American wife</a:t>
            </a:r>
            <a:r>
              <a:rPr lang="en-US" sz="2000" dirty="0" smtClean="0">
                <a:solidFill>
                  <a:srgbClr val="FFFF00"/>
                </a:solidFill>
              </a:rPr>
              <a:t>.</a:t>
            </a:r>
            <a:endParaRPr lang="en-US" sz="2000" dirty="0">
              <a:solidFill>
                <a:srgbClr val="FFFF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1000" y="2016954"/>
            <a:ext cx="40350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B0F0"/>
                </a:solidFill>
                <a:sym typeface="Wingdings"/>
              </a:rPr>
              <a:t></a:t>
            </a:r>
            <a:r>
              <a:rPr lang="en-US" dirty="0">
                <a:solidFill>
                  <a:srgbClr val="FFFF00"/>
                </a:solidFill>
                <a:sym typeface="Wingdings"/>
              </a:rPr>
              <a:t>  </a:t>
            </a:r>
            <a:r>
              <a:rPr lang="en-US" sz="2000" dirty="0">
                <a:solidFill>
                  <a:srgbClr val="FFFF00"/>
                </a:solidFill>
              </a:rPr>
              <a:t>Pinkerton leaves for a new duty station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81000" y="4019490"/>
            <a:ext cx="71798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B0F0"/>
                </a:solidFill>
                <a:sym typeface="Wingdings"/>
              </a:rPr>
              <a:t></a:t>
            </a:r>
            <a:r>
              <a:rPr lang="en-US" sz="1400" dirty="0">
                <a:solidFill>
                  <a:srgbClr val="FFFF00"/>
                </a:solidFill>
                <a:sym typeface="Wingdings"/>
              </a:rPr>
              <a:t> </a:t>
            </a:r>
            <a:r>
              <a:rPr lang="en-US" dirty="0">
                <a:solidFill>
                  <a:srgbClr val="FFFF00"/>
                </a:solidFill>
                <a:sym typeface="Wingdings"/>
              </a:rPr>
              <a:t> </a:t>
            </a:r>
            <a:r>
              <a:rPr lang="en-US" sz="2000" dirty="0">
                <a:solidFill>
                  <a:srgbClr val="FFFF00"/>
                </a:solidFill>
              </a:rPr>
              <a:t>3 years later </a:t>
            </a:r>
            <a:r>
              <a:rPr lang="en-US" sz="2000" dirty="0" err="1">
                <a:solidFill>
                  <a:srgbClr val="FFFF00"/>
                </a:solidFill>
              </a:rPr>
              <a:t>Pinkerkton</a:t>
            </a:r>
            <a:r>
              <a:rPr lang="en-US" sz="2000" dirty="0">
                <a:solidFill>
                  <a:srgbClr val="FFFF00"/>
                </a:solidFill>
              </a:rPr>
              <a:t> returns </a:t>
            </a:r>
            <a:r>
              <a:rPr lang="en-US" sz="2000" dirty="0" smtClean="0">
                <a:solidFill>
                  <a:srgbClr val="FFFF00"/>
                </a:solidFill>
              </a:rPr>
              <a:t>to Nagasaki with </a:t>
            </a:r>
            <a:r>
              <a:rPr lang="en-US" sz="2000" dirty="0">
                <a:solidFill>
                  <a:srgbClr val="FFFF00"/>
                </a:solidFill>
              </a:rPr>
              <a:t>his American wife, </a:t>
            </a:r>
            <a:r>
              <a:rPr lang="en-US" sz="2000" dirty="0" smtClean="0">
                <a:solidFill>
                  <a:srgbClr val="FFFF00"/>
                </a:solidFill>
              </a:rPr>
              <a:t>Kate</a:t>
            </a:r>
            <a:endParaRPr lang="en-US" sz="2000" dirty="0">
              <a:solidFill>
                <a:srgbClr val="FFFF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81000" y="2571690"/>
            <a:ext cx="37893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B0F0"/>
                </a:solidFill>
                <a:sym typeface="Wingdings"/>
              </a:rPr>
              <a:t></a:t>
            </a:r>
            <a:r>
              <a:rPr lang="en-US" sz="1400" dirty="0">
                <a:solidFill>
                  <a:srgbClr val="FFFF00"/>
                </a:solidFill>
                <a:sym typeface="Wingdings"/>
              </a:rPr>
              <a:t>  </a:t>
            </a:r>
            <a:r>
              <a:rPr lang="en-US" sz="2000" dirty="0" err="1">
                <a:solidFill>
                  <a:srgbClr val="FFFF00"/>
                </a:solidFill>
              </a:rPr>
              <a:t>Cio</a:t>
            </a:r>
            <a:r>
              <a:rPr lang="en-US" sz="2000" dirty="0">
                <a:solidFill>
                  <a:srgbClr val="FFFF00"/>
                </a:solidFill>
              </a:rPr>
              <a:t>-</a:t>
            </a:r>
            <a:r>
              <a:rPr lang="en-US" sz="2000" dirty="0" err="1">
                <a:solidFill>
                  <a:srgbClr val="FFFF00"/>
                </a:solidFill>
              </a:rPr>
              <a:t>Cio</a:t>
            </a:r>
            <a:r>
              <a:rPr lang="en-US" sz="2000" dirty="0">
                <a:solidFill>
                  <a:srgbClr val="FFFF00"/>
                </a:solidFill>
              </a:rPr>
              <a:t>-San </a:t>
            </a:r>
            <a:r>
              <a:rPr lang="en-US" sz="2000" dirty="0" smtClean="0">
                <a:solidFill>
                  <a:srgbClr val="FFFF00"/>
                </a:solidFill>
              </a:rPr>
              <a:t>bears Pinkerton’s son </a:t>
            </a:r>
            <a:endParaRPr lang="en-US" sz="2000" dirty="0">
              <a:solidFill>
                <a:srgbClr val="FFFF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81000" y="4705290"/>
            <a:ext cx="34980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B0F0"/>
                </a:solidFill>
                <a:sym typeface="Wingdings"/>
              </a:rPr>
              <a:t></a:t>
            </a:r>
            <a:r>
              <a:rPr lang="en-US" sz="1400" dirty="0">
                <a:solidFill>
                  <a:srgbClr val="FFFF00"/>
                </a:solidFill>
                <a:sym typeface="Wingdings"/>
              </a:rPr>
              <a:t> </a:t>
            </a:r>
            <a:r>
              <a:rPr lang="en-US" dirty="0">
                <a:solidFill>
                  <a:srgbClr val="FFFF00"/>
                </a:solidFill>
                <a:sym typeface="Wingdings"/>
              </a:rPr>
              <a:t> </a:t>
            </a:r>
            <a:r>
              <a:rPr lang="en-US" sz="2000" dirty="0">
                <a:solidFill>
                  <a:srgbClr val="FFFF00"/>
                </a:solidFill>
              </a:rPr>
              <a:t>Kate agrees to take the baby </a:t>
            </a:r>
            <a:r>
              <a:rPr lang="en-US" sz="2000" dirty="0" smtClean="0">
                <a:solidFill>
                  <a:srgbClr val="FFFF00"/>
                </a:solidFill>
              </a:rPr>
              <a:t>boy</a:t>
            </a:r>
            <a:endParaRPr lang="en-US" sz="2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1764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9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8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60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40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7" grpId="0"/>
      <p:bldP spid="8" grpId="0"/>
      <p:bldP spid="9" grpId="0"/>
      <p:bldP spid="10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-304800"/>
            <a:ext cx="7924800" cy="1143000"/>
          </a:xfrm>
        </p:spPr>
        <p:txBody>
          <a:bodyPr/>
          <a:lstStyle/>
          <a:p>
            <a:pPr algn="ctr"/>
            <a:r>
              <a:rPr lang="en-US" sz="3600" cap="none" dirty="0" smtClean="0">
                <a:solidFill>
                  <a:srgbClr val="00B0F0"/>
                </a:solidFill>
              </a:rPr>
              <a:t>One Good Day</a:t>
            </a:r>
            <a:endParaRPr lang="en-US" sz="3600" cap="none" dirty="0">
              <a:solidFill>
                <a:srgbClr val="00B0F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2400" y="819089"/>
            <a:ext cx="3708066" cy="53245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One good day, we will see</a:t>
            </a:r>
          </a:p>
          <a:p>
            <a:r>
              <a:rPr lang="en-US" dirty="0">
                <a:solidFill>
                  <a:srgbClr val="FFFF00"/>
                </a:solidFill>
              </a:rPr>
              <a:t>Arising a strand of smoke</a:t>
            </a:r>
          </a:p>
          <a:p>
            <a:r>
              <a:rPr lang="en-US" dirty="0">
                <a:solidFill>
                  <a:srgbClr val="FFFF00"/>
                </a:solidFill>
              </a:rPr>
              <a:t>Over the far horizon on the sea</a:t>
            </a:r>
          </a:p>
          <a:p>
            <a:r>
              <a:rPr lang="en-US" dirty="0">
                <a:solidFill>
                  <a:srgbClr val="FFFF00"/>
                </a:solidFill>
              </a:rPr>
              <a:t>And then the ship appears</a:t>
            </a:r>
          </a:p>
          <a:p>
            <a:r>
              <a:rPr lang="en-US" dirty="0">
                <a:solidFill>
                  <a:srgbClr val="FFFF00"/>
                </a:solidFill>
              </a:rPr>
              <a:t>And then the ship is white</a:t>
            </a:r>
          </a:p>
          <a:p>
            <a:r>
              <a:rPr lang="en-US" dirty="0">
                <a:solidFill>
                  <a:srgbClr val="FFFF00"/>
                </a:solidFill>
              </a:rPr>
              <a:t>It enters into the port, it rumbles its salute.</a:t>
            </a:r>
          </a:p>
          <a:p>
            <a:endParaRPr lang="en-US" sz="800" dirty="0">
              <a:solidFill>
                <a:srgbClr val="FFFF00"/>
              </a:solidFill>
            </a:endParaRPr>
          </a:p>
          <a:p>
            <a:r>
              <a:rPr lang="en-US" dirty="0">
                <a:solidFill>
                  <a:srgbClr val="FFFF00"/>
                </a:solidFill>
              </a:rPr>
              <a:t>Do you see it? He is coming!</a:t>
            </a:r>
          </a:p>
          <a:p>
            <a:r>
              <a:rPr lang="en-US" dirty="0">
                <a:solidFill>
                  <a:srgbClr val="FFFF00"/>
                </a:solidFill>
              </a:rPr>
              <a:t>I don't go down to meet him, not I.</a:t>
            </a:r>
          </a:p>
          <a:p>
            <a:r>
              <a:rPr lang="en-US" dirty="0">
                <a:solidFill>
                  <a:srgbClr val="FFFF00"/>
                </a:solidFill>
              </a:rPr>
              <a:t>I stay upon the edge of the hill</a:t>
            </a:r>
          </a:p>
          <a:p>
            <a:r>
              <a:rPr lang="en-US" dirty="0">
                <a:solidFill>
                  <a:srgbClr val="FFFF00"/>
                </a:solidFill>
              </a:rPr>
              <a:t>And I wait a long time</a:t>
            </a:r>
          </a:p>
          <a:p>
            <a:r>
              <a:rPr lang="en-US" dirty="0">
                <a:solidFill>
                  <a:srgbClr val="FFFF00"/>
                </a:solidFill>
              </a:rPr>
              <a:t>but I do not grow weary of the long wait.</a:t>
            </a:r>
          </a:p>
          <a:p>
            <a:endParaRPr lang="en-US" sz="800" dirty="0">
              <a:solidFill>
                <a:srgbClr val="FFFF00"/>
              </a:solidFill>
            </a:endParaRPr>
          </a:p>
          <a:p>
            <a:r>
              <a:rPr lang="en-US" dirty="0">
                <a:solidFill>
                  <a:srgbClr val="FFFF00"/>
                </a:solidFill>
              </a:rPr>
              <a:t>And leaving from the crowded city,</a:t>
            </a:r>
          </a:p>
          <a:p>
            <a:r>
              <a:rPr lang="en-US" dirty="0">
                <a:solidFill>
                  <a:srgbClr val="FFFF00"/>
                </a:solidFill>
              </a:rPr>
              <a:t>A man, a little speck</a:t>
            </a:r>
          </a:p>
          <a:p>
            <a:r>
              <a:rPr lang="en-US" dirty="0">
                <a:solidFill>
                  <a:srgbClr val="FFFF00"/>
                </a:solidFill>
              </a:rPr>
              <a:t>Climbing the hill.</a:t>
            </a:r>
          </a:p>
          <a:p>
            <a:r>
              <a:rPr lang="en-US" dirty="0">
                <a:solidFill>
                  <a:srgbClr val="FFFF00"/>
                </a:solidFill>
              </a:rPr>
              <a:t>Who is it? Who is it?</a:t>
            </a:r>
          </a:p>
          <a:p>
            <a:r>
              <a:rPr lang="en-US" dirty="0">
                <a:solidFill>
                  <a:srgbClr val="FFFF00"/>
                </a:solidFill>
              </a:rPr>
              <a:t>And as he arrives</a:t>
            </a:r>
          </a:p>
          <a:p>
            <a:r>
              <a:rPr lang="en-US" dirty="0">
                <a:solidFill>
                  <a:srgbClr val="FFFF00"/>
                </a:solidFill>
              </a:rPr>
              <a:t>What will he say? What will he say?</a:t>
            </a:r>
          </a:p>
          <a:p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257800" y="858713"/>
            <a:ext cx="3833101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He will call Butterfly from the distance</a:t>
            </a:r>
          </a:p>
          <a:p>
            <a:r>
              <a:rPr lang="en-US" dirty="0">
                <a:solidFill>
                  <a:srgbClr val="FFFF00"/>
                </a:solidFill>
              </a:rPr>
              <a:t>I without answering</a:t>
            </a:r>
          </a:p>
          <a:p>
            <a:r>
              <a:rPr lang="en-US" dirty="0">
                <a:solidFill>
                  <a:srgbClr val="FFFF00"/>
                </a:solidFill>
              </a:rPr>
              <a:t>Stay hidden</a:t>
            </a:r>
          </a:p>
          <a:p>
            <a:r>
              <a:rPr lang="en-US" dirty="0">
                <a:solidFill>
                  <a:srgbClr val="FFFF00"/>
                </a:solidFill>
              </a:rPr>
              <a:t>A little to tease him,</a:t>
            </a:r>
          </a:p>
          <a:p>
            <a:r>
              <a:rPr lang="en-US" dirty="0">
                <a:solidFill>
                  <a:srgbClr val="FFFF00"/>
                </a:solidFill>
              </a:rPr>
              <a:t>A little as to not die.</a:t>
            </a:r>
          </a:p>
          <a:p>
            <a:r>
              <a:rPr lang="en-US" dirty="0">
                <a:solidFill>
                  <a:srgbClr val="FFFF00"/>
                </a:solidFill>
              </a:rPr>
              <a:t>At the first meeting,</a:t>
            </a:r>
          </a:p>
          <a:p>
            <a:r>
              <a:rPr lang="en-US" dirty="0">
                <a:solidFill>
                  <a:srgbClr val="FFFF00"/>
                </a:solidFill>
              </a:rPr>
              <a:t>And then a little troubled</a:t>
            </a:r>
          </a:p>
          <a:p>
            <a:r>
              <a:rPr lang="en-US" dirty="0">
                <a:solidFill>
                  <a:srgbClr val="FFFF00"/>
                </a:solidFill>
              </a:rPr>
              <a:t>He will call, he will call</a:t>
            </a:r>
          </a:p>
          <a:p>
            <a:r>
              <a:rPr lang="en-US" dirty="0">
                <a:solidFill>
                  <a:srgbClr val="FFFF00"/>
                </a:solidFill>
              </a:rPr>
              <a:t>"Little one, dear wife</a:t>
            </a:r>
          </a:p>
          <a:p>
            <a:r>
              <a:rPr lang="en-US" dirty="0">
                <a:solidFill>
                  <a:srgbClr val="FFFF00"/>
                </a:solidFill>
              </a:rPr>
              <a:t>Blossom of orange"</a:t>
            </a:r>
          </a:p>
          <a:p>
            <a:r>
              <a:rPr lang="en-US" dirty="0">
                <a:solidFill>
                  <a:srgbClr val="FFFF00"/>
                </a:solidFill>
              </a:rPr>
              <a:t>The names he called me at his last coming.</a:t>
            </a:r>
          </a:p>
          <a:p>
            <a:r>
              <a:rPr lang="en-US" dirty="0">
                <a:solidFill>
                  <a:srgbClr val="FFFF00"/>
                </a:solidFill>
              </a:rPr>
              <a:t>All this will happen,</a:t>
            </a:r>
          </a:p>
          <a:p>
            <a:r>
              <a:rPr lang="en-US" dirty="0">
                <a:solidFill>
                  <a:srgbClr val="FFFF00"/>
                </a:solidFill>
              </a:rPr>
              <a:t>I promise you this</a:t>
            </a:r>
          </a:p>
          <a:p>
            <a:r>
              <a:rPr lang="en-US" dirty="0">
                <a:solidFill>
                  <a:srgbClr val="FFFF00"/>
                </a:solidFill>
              </a:rPr>
              <a:t>Hold back your fears -</a:t>
            </a:r>
          </a:p>
          <a:p>
            <a:r>
              <a:rPr lang="en-US" dirty="0">
                <a:solidFill>
                  <a:srgbClr val="FFFF00"/>
                </a:solidFill>
              </a:rPr>
              <a:t>I with secure faith wait for him.</a:t>
            </a:r>
          </a:p>
          <a:p>
            <a:endParaRPr lang="en-US" dirty="0"/>
          </a:p>
        </p:txBody>
      </p:sp>
      <p:pic>
        <p:nvPicPr>
          <p:cNvPr id="5" name="Picture 4">
            <a:hlinkClick r:id="rId2" action="ppaction://hlinkfile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1214672"/>
            <a:ext cx="3030855" cy="381239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819400" y="6179592"/>
            <a:ext cx="30080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hlinkClick r:id="rId4"/>
              </a:rPr>
              <a:t>View a performance here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900407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4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610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6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0225" y="533400"/>
            <a:ext cx="7924800" cy="1143000"/>
          </a:xfrm>
        </p:spPr>
        <p:txBody>
          <a:bodyPr/>
          <a:lstStyle/>
          <a:p>
            <a:pPr algn="ctr"/>
            <a:r>
              <a:rPr lang="en-US" sz="4000" cap="none" dirty="0" smtClean="0">
                <a:solidFill>
                  <a:srgbClr val="FFFF00"/>
                </a:solidFill>
              </a:rPr>
              <a:t>La </a:t>
            </a:r>
            <a:r>
              <a:rPr lang="en-US" sz="4000" cap="none" dirty="0" err="1" smtClean="0">
                <a:solidFill>
                  <a:srgbClr val="FFFF00"/>
                </a:solidFill>
              </a:rPr>
              <a:t>Bohème</a:t>
            </a:r>
            <a:r>
              <a:rPr lang="en-US" sz="4000" cap="none" dirty="0" smtClean="0">
                <a:solidFill>
                  <a:srgbClr val="FFFF00"/>
                </a:solidFill>
              </a:rPr>
              <a:t/>
            </a:r>
            <a:br>
              <a:rPr lang="en-US" sz="4000" cap="none" dirty="0" smtClean="0">
                <a:solidFill>
                  <a:srgbClr val="FFFF00"/>
                </a:solidFill>
              </a:rPr>
            </a:br>
            <a:r>
              <a:rPr lang="en-US" sz="1800" i="1" cap="none" dirty="0" smtClean="0">
                <a:solidFill>
                  <a:srgbClr val="FFFF00"/>
                </a:solidFill>
              </a:rPr>
              <a:t>The Bohemians</a:t>
            </a:r>
            <a:r>
              <a:rPr lang="en-US" sz="1800" cap="none" dirty="0" smtClean="0">
                <a:solidFill>
                  <a:srgbClr val="FFFF00"/>
                </a:solidFill>
              </a:rPr>
              <a:t/>
            </a:r>
            <a:br>
              <a:rPr lang="en-US" sz="1800" cap="none" dirty="0" smtClean="0">
                <a:solidFill>
                  <a:srgbClr val="FFFF00"/>
                </a:solidFill>
              </a:rPr>
            </a:br>
            <a:r>
              <a:rPr lang="en-US" sz="1800" cap="none" dirty="0">
                <a:solidFill>
                  <a:srgbClr val="FFFF00"/>
                </a:solidFill>
              </a:rPr>
              <a:t>G</a:t>
            </a:r>
            <a:r>
              <a:rPr lang="en-US" sz="1800" cap="none" dirty="0" smtClean="0">
                <a:solidFill>
                  <a:srgbClr val="FFFF00"/>
                </a:solidFill>
              </a:rPr>
              <a:t>iuseppe Verdi</a:t>
            </a:r>
            <a:br>
              <a:rPr lang="en-US" sz="1800" cap="none" dirty="0" smtClean="0">
                <a:solidFill>
                  <a:srgbClr val="FFFF00"/>
                </a:solidFill>
              </a:rPr>
            </a:br>
            <a:r>
              <a:rPr lang="en-US" sz="1800" cap="none" dirty="0" smtClean="0">
                <a:solidFill>
                  <a:srgbClr val="FFFF00"/>
                </a:solidFill>
              </a:rPr>
              <a:t>1896</a:t>
            </a:r>
            <a:endParaRPr lang="en-US" sz="1800" cap="none" dirty="0">
              <a:solidFill>
                <a:srgbClr val="FFFF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8600" y="1336194"/>
            <a:ext cx="696697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Act 1:  </a:t>
            </a:r>
            <a:r>
              <a:rPr lang="en-US" sz="2000" i="1" dirty="0" smtClean="0">
                <a:solidFill>
                  <a:srgbClr val="00B0F0"/>
                </a:solidFill>
              </a:rPr>
              <a:t>Christmas eve 1830 in Paris</a:t>
            </a:r>
            <a:endParaRPr lang="en-US" sz="2000" dirty="0" smtClean="0">
              <a:solidFill>
                <a:srgbClr val="00B0F0"/>
              </a:solidFill>
            </a:endParaRPr>
          </a:p>
          <a:p>
            <a:pPr lvl="1"/>
            <a:r>
              <a:rPr lang="en-US" sz="2400" dirty="0" smtClean="0">
                <a:solidFill>
                  <a:srgbClr val="00B0F0"/>
                </a:solidFill>
              </a:rPr>
              <a:t>The impoverished artists and bohemians are introduced.</a:t>
            </a:r>
          </a:p>
          <a:p>
            <a:pPr lvl="1"/>
            <a:r>
              <a:rPr lang="en-US" sz="2400" dirty="0" smtClean="0">
                <a:solidFill>
                  <a:srgbClr val="00B0F0"/>
                </a:solidFill>
              </a:rPr>
              <a:t>Rodolfo and Mimi fall in love.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50520" y="2743200"/>
            <a:ext cx="8640635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</a:rPr>
              <a:t>Act </a:t>
            </a:r>
            <a:r>
              <a:rPr lang="en-US" sz="2400" dirty="0" smtClean="0">
                <a:solidFill>
                  <a:srgbClr val="FFFF00"/>
                </a:solidFill>
              </a:rPr>
              <a:t> 2:  </a:t>
            </a:r>
            <a:r>
              <a:rPr lang="en-US" sz="2000" i="1" dirty="0" smtClean="0">
                <a:solidFill>
                  <a:srgbClr val="00B0F0"/>
                </a:solidFill>
              </a:rPr>
              <a:t>The bohemians go to a café</a:t>
            </a:r>
          </a:p>
          <a:p>
            <a:pPr lvl="1"/>
            <a:r>
              <a:rPr lang="en-US" sz="2400" dirty="0" err="1">
                <a:solidFill>
                  <a:srgbClr val="00B0F0"/>
                </a:solidFill>
              </a:rPr>
              <a:t>Musetta</a:t>
            </a:r>
            <a:r>
              <a:rPr lang="en-US" sz="2400" dirty="0">
                <a:solidFill>
                  <a:srgbClr val="00B0F0"/>
                </a:solidFill>
              </a:rPr>
              <a:t> attempts to attract the attention of her </a:t>
            </a:r>
            <a:r>
              <a:rPr lang="en-US" sz="2400" dirty="0" smtClean="0">
                <a:solidFill>
                  <a:srgbClr val="00B0F0"/>
                </a:solidFill>
              </a:rPr>
              <a:t>former lover, Marcello,</a:t>
            </a:r>
          </a:p>
          <a:p>
            <a:pPr lvl="1"/>
            <a:r>
              <a:rPr lang="en-US" sz="2400" dirty="0" smtClean="0">
                <a:solidFill>
                  <a:srgbClr val="00B0F0"/>
                </a:solidFill>
              </a:rPr>
              <a:t>to </a:t>
            </a:r>
            <a:r>
              <a:rPr lang="en-US" sz="2400" dirty="0">
                <a:solidFill>
                  <a:srgbClr val="00B0F0"/>
                </a:solidFill>
              </a:rPr>
              <a:t>make him jealous of her relationship with the wealthy </a:t>
            </a:r>
            <a:endParaRPr lang="en-US" sz="2400" dirty="0" smtClean="0">
              <a:solidFill>
                <a:srgbClr val="00B0F0"/>
              </a:solidFill>
            </a:endParaRPr>
          </a:p>
          <a:p>
            <a:pPr lvl="1"/>
            <a:r>
              <a:rPr lang="en-US" sz="2000" dirty="0" smtClean="0">
                <a:solidFill>
                  <a:srgbClr val="00B0F0"/>
                </a:solidFill>
              </a:rPr>
              <a:t>(and old) </a:t>
            </a:r>
            <a:r>
              <a:rPr lang="en-US" sz="2400" dirty="0" smtClean="0">
                <a:solidFill>
                  <a:srgbClr val="00B0F0"/>
                </a:solidFill>
              </a:rPr>
              <a:t>government administrator, </a:t>
            </a:r>
            <a:r>
              <a:rPr lang="en-US" sz="2400" dirty="0" err="1" smtClean="0">
                <a:solidFill>
                  <a:srgbClr val="00B0F0"/>
                </a:solidFill>
              </a:rPr>
              <a:t>Alcindoro</a:t>
            </a:r>
            <a:r>
              <a:rPr lang="en-US" sz="2400" dirty="0" smtClean="0">
                <a:solidFill>
                  <a:srgbClr val="00B0F0"/>
                </a:solidFill>
              </a:rPr>
              <a:t>.  </a:t>
            </a:r>
            <a:r>
              <a:rPr lang="en-US" sz="2400" dirty="0">
                <a:solidFill>
                  <a:srgbClr val="00B0F0"/>
                </a:solidFill>
              </a:rPr>
              <a:t>As she grows tired of her </a:t>
            </a:r>
            <a:endParaRPr lang="en-US" sz="2400" dirty="0" smtClean="0">
              <a:solidFill>
                <a:srgbClr val="00B0F0"/>
              </a:solidFill>
            </a:endParaRPr>
          </a:p>
          <a:p>
            <a:pPr lvl="1"/>
            <a:r>
              <a:rPr lang="en-US" sz="2400" dirty="0" smtClean="0">
                <a:solidFill>
                  <a:srgbClr val="00B0F0"/>
                </a:solidFill>
              </a:rPr>
              <a:t>current lover, she sings the song </a:t>
            </a:r>
            <a:r>
              <a:rPr lang="en-US" sz="2400" i="1" dirty="0" err="1" smtClean="0">
                <a:solidFill>
                  <a:srgbClr val="00B0F0"/>
                </a:solidFill>
              </a:rPr>
              <a:t>Quando</a:t>
            </a:r>
            <a:r>
              <a:rPr lang="en-US" sz="2400" i="1" dirty="0" smtClean="0">
                <a:solidFill>
                  <a:srgbClr val="00B0F0"/>
                </a:solidFill>
              </a:rPr>
              <a:t> </a:t>
            </a:r>
            <a:r>
              <a:rPr lang="en-US" sz="2400" i="1" dirty="0" err="1" smtClean="0">
                <a:solidFill>
                  <a:srgbClr val="00B0F0"/>
                </a:solidFill>
              </a:rPr>
              <a:t>me'n</a:t>
            </a:r>
            <a:r>
              <a:rPr lang="en-US" sz="2400" i="1" dirty="0" smtClean="0">
                <a:solidFill>
                  <a:srgbClr val="00B0F0"/>
                </a:solidFill>
              </a:rPr>
              <a:t> </a:t>
            </a:r>
            <a:r>
              <a:rPr lang="en-US" sz="2400" i="1" dirty="0" err="1" smtClean="0">
                <a:solidFill>
                  <a:srgbClr val="00B0F0"/>
                </a:solidFill>
              </a:rPr>
              <a:t>vo</a:t>
            </a:r>
            <a:r>
              <a:rPr lang="en-US" sz="2400" i="1" dirty="0" smtClean="0">
                <a:solidFill>
                  <a:srgbClr val="00B0F0"/>
                </a:solidFill>
              </a:rPr>
              <a:t>’</a:t>
            </a:r>
            <a:r>
              <a:rPr lang="en-US" sz="2400" dirty="0" smtClean="0">
                <a:solidFill>
                  <a:srgbClr val="00B0F0"/>
                </a:solidFill>
              </a:rPr>
              <a:t>.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50519" y="4876800"/>
            <a:ext cx="836421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Act 4:  </a:t>
            </a:r>
            <a:r>
              <a:rPr lang="en-US" sz="2400" dirty="0" smtClean="0">
                <a:solidFill>
                  <a:srgbClr val="00B0F0"/>
                </a:solidFill>
              </a:rPr>
              <a:t>After much love-anguish in acts 2 and 3, back In the  bohemian’s, </a:t>
            </a:r>
          </a:p>
          <a:p>
            <a:r>
              <a:rPr lang="en-US" sz="2400" dirty="0">
                <a:solidFill>
                  <a:srgbClr val="00B0F0"/>
                </a:solidFill>
              </a:rPr>
              <a:t>garret </a:t>
            </a:r>
            <a:r>
              <a:rPr lang="en-US" sz="2400" dirty="0" smtClean="0">
                <a:solidFill>
                  <a:srgbClr val="00B0F0"/>
                </a:solidFill>
              </a:rPr>
              <a:t>Mimi dies  of TB in </a:t>
            </a:r>
            <a:r>
              <a:rPr lang="en-US" sz="2400" dirty="0" err="1" smtClean="0">
                <a:solidFill>
                  <a:srgbClr val="00B0F0"/>
                </a:solidFill>
              </a:rPr>
              <a:t>Rodolo’s</a:t>
            </a:r>
            <a:r>
              <a:rPr lang="en-US" sz="2400" dirty="0" smtClean="0">
                <a:solidFill>
                  <a:srgbClr val="00B0F0"/>
                </a:solidFill>
              </a:rPr>
              <a:t> arms</a:t>
            </a:r>
            <a:endParaRPr lang="en-US" sz="240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0582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4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4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3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4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  <p:bldP spid="4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6200"/>
            <a:ext cx="7924800" cy="1173162"/>
          </a:xfrm>
        </p:spPr>
        <p:txBody>
          <a:bodyPr/>
          <a:lstStyle/>
          <a:p>
            <a:pPr algn="ctr"/>
            <a:r>
              <a:rPr lang="en-US" sz="2000" i="1" cap="none" dirty="0" smtClean="0">
                <a:solidFill>
                  <a:srgbClr val="00B0F0"/>
                </a:solidFill>
              </a:rPr>
              <a:t/>
            </a:r>
            <a:br>
              <a:rPr lang="en-US" sz="2000" i="1" cap="none" dirty="0" smtClean="0">
                <a:solidFill>
                  <a:srgbClr val="00B0F0"/>
                </a:solidFill>
              </a:rPr>
            </a:br>
            <a:r>
              <a:rPr lang="en-US" sz="4000" cap="none" dirty="0" smtClean="0">
                <a:solidFill>
                  <a:srgbClr val="00B0F0"/>
                </a:solidFill>
              </a:rPr>
              <a:t>La </a:t>
            </a:r>
            <a:r>
              <a:rPr lang="en-US" sz="4000" cap="none" dirty="0" err="1" smtClean="0">
                <a:solidFill>
                  <a:srgbClr val="00B0F0"/>
                </a:solidFill>
              </a:rPr>
              <a:t>Boheme</a:t>
            </a:r>
            <a:r>
              <a:rPr lang="en-US" sz="4000" cap="none" dirty="0">
                <a:solidFill>
                  <a:srgbClr val="00B0F0"/>
                </a:solidFill>
              </a:rPr>
              <a:t/>
            </a:r>
            <a:br>
              <a:rPr lang="en-US" sz="4000" cap="none" dirty="0">
                <a:solidFill>
                  <a:srgbClr val="00B0F0"/>
                </a:solidFill>
              </a:rPr>
            </a:br>
            <a:r>
              <a:rPr lang="en-US" sz="2000" i="1" cap="none" dirty="0" err="1" smtClean="0">
                <a:solidFill>
                  <a:srgbClr val="00B0F0"/>
                </a:solidFill>
              </a:rPr>
              <a:t>Quando</a:t>
            </a:r>
            <a:r>
              <a:rPr lang="en-US" sz="2000" i="1" cap="none" dirty="0" smtClean="0">
                <a:solidFill>
                  <a:srgbClr val="00B0F0"/>
                </a:solidFill>
              </a:rPr>
              <a:t> </a:t>
            </a:r>
            <a:r>
              <a:rPr lang="en-US" sz="2000" i="1" cap="none" dirty="0" err="1">
                <a:solidFill>
                  <a:srgbClr val="00B0F0"/>
                </a:solidFill>
              </a:rPr>
              <a:t>m'en</a:t>
            </a:r>
            <a:r>
              <a:rPr lang="en-US" sz="2000" i="1" cap="none" dirty="0">
                <a:solidFill>
                  <a:srgbClr val="00B0F0"/>
                </a:solidFill>
              </a:rPr>
              <a:t> </a:t>
            </a:r>
            <a:r>
              <a:rPr lang="en-US" sz="2000" i="1" cap="none" dirty="0" err="1" smtClean="0">
                <a:solidFill>
                  <a:srgbClr val="00B0F0"/>
                </a:solidFill>
              </a:rPr>
              <a:t>vo</a:t>
            </a:r>
            <a:r>
              <a:rPr lang="en-US" sz="2000" i="1" cap="none" dirty="0" smtClean="0">
                <a:solidFill>
                  <a:srgbClr val="00B0F0"/>
                </a:solidFill>
              </a:rPr>
              <a:t>’</a:t>
            </a:r>
            <a:endParaRPr lang="en-US" sz="4000" dirty="0">
              <a:solidFill>
                <a:srgbClr val="00B0F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15788" y="1143000"/>
            <a:ext cx="4720844" cy="47089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FF00"/>
                </a:solidFill>
              </a:rPr>
              <a:t>When </a:t>
            </a:r>
            <a:r>
              <a:rPr lang="en-US" sz="2000" dirty="0">
                <a:solidFill>
                  <a:srgbClr val="FFFF00"/>
                </a:solidFill>
              </a:rPr>
              <a:t>walking alone on the streets,</a:t>
            </a:r>
            <a:endParaRPr lang="en-US" sz="2000" b="1" dirty="0">
              <a:solidFill>
                <a:srgbClr val="FFFF00"/>
              </a:solidFill>
            </a:endParaRPr>
          </a:p>
          <a:p>
            <a:r>
              <a:rPr lang="en-US" sz="2000" dirty="0">
                <a:solidFill>
                  <a:srgbClr val="FFFF00"/>
                </a:solidFill>
              </a:rPr>
              <a:t>People stop and stare</a:t>
            </a:r>
          </a:p>
          <a:p>
            <a:r>
              <a:rPr lang="en-US" sz="2000" dirty="0">
                <a:solidFill>
                  <a:srgbClr val="FFFF00"/>
                </a:solidFill>
              </a:rPr>
              <a:t>And examine my beauty</a:t>
            </a:r>
          </a:p>
          <a:p>
            <a:r>
              <a:rPr lang="en-US" sz="2000" dirty="0">
                <a:solidFill>
                  <a:srgbClr val="FFFF00"/>
                </a:solidFill>
              </a:rPr>
              <a:t>From head to toe...</a:t>
            </a:r>
          </a:p>
          <a:p>
            <a:r>
              <a:rPr lang="en-US" sz="2000" dirty="0">
                <a:solidFill>
                  <a:srgbClr val="FFFF00"/>
                </a:solidFill>
              </a:rPr>
              <a:t>And then I savor the cravings</a:t>
            </a:r>
          </a:p>
          <a:p>
            <a:r>
              <a:rPr lang="en-US" sz="2000" dirty="0">
                <a:solidFill>
                  <a:srgbClr val="FFFF00"/>
                </a:solidFill>
              </a:rPr>
              <a:t>which from their eyes transpires</a:t>
            </a:r>
          </a:p>
          <a:p>
            <a:r>
              <a:rPr lang="en-US" sz="2000" dirty="0">
                <a:solidFill>
                  <a:srgbClr val="FFFF00"/>
                </a:solidFill>
              </a:rPr>
              <a:t>And from the obvious charms they perceive</a:t>
            </a:r>
          </a:p>
          <a:p>
            <a:r>
              <a:rPr lang="en-US" sz="2000" dirty="0">
                <a:solidFill>
                  <a:srgbClr val="FFFF00"/>
                </a:solidFill>
              </a:rPr>
              <a:t>The hidden beauties.</a:t>
            </a:r>
          </a:p>
          <a:p>
            <a:r>
              <a:rPr lang="en-US" sz="2000" dirty="0">
                <a:solidFill>
                  <a:srgbClr val="FFFF00"/>
                </a:solidFill>
              </a:rPr>
              <a:t>So the scent of desire is all around me,</a:t>
            </a:r>
          </a:p>
          <a:p>
            <a:r>
              <a:rPr lang="en-US" sz="2000" dirty="0">
                <a:solidFill>
                  <a:srgbClr val="FFFF00"/>
                </a:solidFill>
              </a:rPr>
              <a:t>It makes me happy!</a:t>
            </a:r>
          </a:p>
          <a:p>
            <a:r>
              <a:rPr lang="en-US" sz="2000" dirty="0">
                <a:solidFill>
                  <a:srgbClr val="FFFF00"/>
                </a:solidFill>
              </a:rPr>
              <a:t>And you who know, who remembers and yearns,</a:t>
            </a:r>
          </a:p>
          <a:p>
            <a:r>
              <a:rPr lang="en-US" sz="2000" dirty="0">
                <a:solidFill>
                  <a:srgbClr val="FFFF00"/>
                </a:solidFill>
              </a:rPr>
              <a:t>You shrink from me?</a:t>
            </a:r>
          </a:p>
          <a:p>
            <a:r>
              <a:rPr lang="en-US" sz="2000" dirty="0">
                <a:solidFill>
                  <a:srgbClr val="FFFF00"/>
                </a:solidFill>
              </a:rPr>
              <a:t>I know why this is:</a:t>
            </a:r>
          </a:p>
          <a:p>
            <a:r>
              <a:rPr lang="en-US" sz="2000" dirty="0">
                <a:solidFill>
                  <a:srgbClr val="FFFF00"/>
                </a:solidFill>
              </a:rPr>
              <a:t>You do not want to tell me of your anguish,</a:t>
            </a:r>
          </a:p>
          <a:p>
            <a:r>
              <a:rPr lang="en-US" sz="2000" dirty="0">
                <a:solidFill>
                  <a:srgbClr val="FFFF00"/>
                </a:solidFill>
              </a:rPr>
              <a:t>But you feel like dying!</a:t>
            </a:r>
          </a:p>
        </p:txBody>
      </p:sp>
      <p:pic>
        <p:nvPicPr>
          <p:cNvPr id="4" name="Picture 3">
            <a:hlinkClick r:id="rId2" action="ppaction://hlinkfile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1676400"/>
            <a:ext cx="2583180" cy="3810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176210" y="6179592"/>
            <a:ext cx="30080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hlinkClick r:id="rId4"/>
              </a:rPr>
              <a:t>View a performance here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322042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300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533400"/>
            <a:ext cx="7924800" cy="1143000"/>
          </a:xfrm>
        </p:spPr>
        <p:txBody>
          <a:bodyPr/>
          <a:lstStyle/>
          <a:p>
            <a:r>
              <a:rPr lang="it-IT" b="1" cap="none" dirty="0">
                <a:solidFill>
                  <a:srgbClr val="00B0F0"/>
                </a:solidFill>
              </a:rPr>
              <a:t>Gianni Schicchi</a:t>
            </a:r>
            <a:br>
              <a:rPr lang="it-IT" b="1" cap="none" dirty="0">
                <a:solidFill>
                  <a:srgbClr val="00B0F0"/>
                </a:solidFill>
              </a:rPr>
            </a:br>
            <a:r>
              <a:rPr lang="it-IT" cap="none" dirty="0">
                <a:solidFill>
                  <a:srgbClr val="00B0F0"/>
                </a:solidFill>
              </a:rPr>
              <a:t> </a:t>
            </a:r>
            <a:r>
              <a:rPr lang="it-IT" sz="2400" cap="none" dirty="0">
                <a:solidFill>
                  <a:srgbClr val="00B0F0"/>
                </a:solidFill>
              </a:rPr>
              <a:t>Giacomo Puccini 1918</a:t>
            </a:r>
            <a:br>
              <a:rPr lang="it-IT" sz="2400" cap="none" dirty="0">
                <a:solidFill>
                  <a:srgbClr val="00B0F0"/>
                </a:solidFill>
              </a:rPr>
            </a:br>
            <a:r>
              <a:rPr lang="it-IT" sz="2400" cap="none" dirty="0">
                <a:solidFill>
                  <a:srgbClr val="00B0F0"/>
                </a:solidFill>
              </a:rPr>
              <a:t> </a:t>
            </a:r>
            <a:r>
              <a:rPr lang="it-IT" sz="2400" i="1" cap="none" dirty="0" smtClean="0">
                <a:solidFill>
                  <a:srgbClr val="00B0F0"/>
                </a:solidFill>
              </a:rPr>
              <a:t>O </a:t>
            </a:r>
            <a:r>
              <a:rPr lang="it-IT" sz="2400" i="1" cap="none" dirty="0">
                <a:solidFill>
                  <a:srgbClr val="00B0F0"/>
                </a:solidFill>
              </a:rPr>
              <a:t>mio babbino </a:t>
            </a:r>
            <a:r>
              <a:rPr lang="it-IT" sz="2400" i="1" cap="none" dirty="0" smtClean="0">
                <a:solidFill>
                  <a:srgbClr val="00B0F0"/>
                </a:solidFill>
              </a:rPr>
              <a:t>caro</a:t>
            </a:r>
            <a:endParaRPr lang="en-US" sz="2400" cap="none" dirty="0">
              <a:solidFill>
                <a:srgbClr val="00B0F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2400" y="1752600"/>
            <a:ext cx="9284145" cy="42780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FF00"/>
                </a:solidFill>
              </a:rPr>
              <a:t>The wealthy </a:t>
            </a:r>
            <a:r>
              <a:rPr lang="en-US" sz="2000" dirty="0" smtClean="0">
                <a:solidFill>
                  <a:srgbClr val="FFFF00"/>
                </a:solidFill>
              </a:rPr>
              <a:t>Florentine </a:t>
            </a:r>
            <a:r>
              <a:rPr lang="en-US" sz="2000" dirty="0" err="1">
                <a:solidFill>
                  <a:srgbClr val="FFFF00"/>
                </a:solidFill>
              </a:rPr>
              <a:t>Buoso</a:t>
            </a:r>
            <a:r>
              <a:rPr lang="en-US" sz="2000" dirty="0">
                <a:solidFill>
                  <a:srgbClr val="FFFF00"/>
                </a:solidFill>
              </a:rPr>
              <a:t> </a:t>
            </a:r>
            <a:r>
              <a:rPr lang="en-US" sz="2000" dirty="0" err="1">
                <a:solidFill>
                  <a:srgbClr val="FFFF00"/>
                </a:solidFill>
              </a:rPr>
              <a:t>Donati</a:t>
            </a:r>
            <a:r>
              <a:rPr lang="en-US" sz="2000" dirty="0">
                <a:solidFill>
                  <a:srgbClr val="FFFF00"/>
                </a:solidFill>
              </a:rPr>
              <a:t> has just died.  </a:t>
            </a:r>
            <a:r>
              <a:rPr lang="en-US" sz="2000" dirty="0" smtClean="0">
                <a:solidFill>
                  <a:srgbClr val="FFFF00"/>
                </a:solidFill>
              </a:rPr>
              <a:t>Rumor </a:t>
            </a:r>
            <a:r>
              <a:rPr lang="en-US" sz="2000" dirty="0">
                <a:solidFill>
                  <a:srgbClr val="FFFF00"/>
                </a:solidFill>
              </a:rPr>
              <a:t>is that he left all his money to </a:t>
            </a:r>
            <a:r>
              <a:rPr lang="en-US" sz="2000" dirty="0" smtClean="0">
                <a:solidFill>
                  <a:srgbClr val="FFFF00"/>
                </a:solidFill>
              </a:rPr>
              <a:t>the</a:t>
            </a:r>
          </a:p>
          <a:p>
            <a:r>
              <a:rPr lang="en-US" sz="2000" dirty="0" smtClean="0">
                <a:solidFill>
                  <a:srgbClr val="FFFF00"/>
                </a:solidFill>
              </a:rPr>
              <a:t>monks</a:t>
            </a:r>
            <a:r>
              <a:rPr lang="en-US" sz="2000" dirty="0">
                <a:solidFill>
                  <a:srgbClr val="FFFF00"/>
                </a:solidFill>
              </a:rPr>
              <a:t>.  The will cannot be </a:t>
            </a:r>
            <a:r>
              <a:rPr lang="en-US" sz="2000" dirty="0" smtClean="0">
                <a:solidFill>
                  <a:srgbClr val="FFFF00"/>
                </a:solidFill>
              </a:rPr>
              <a:t>found</a:t>
            </a:r>
          </a:p>
          <a:p>
            <a:endParaRPr lang="en-US" sz="800" dirty="0">
              <a:solidFill>
                <a:srgbClr val="FFFF00"/>
              </a:solidFill>
            </a:endParaRPr>
          </a:p>
          <a:p>
            <a:r>
              <a:rPr lang="en-US" sz="2000" dirty="0" err="1" smtClean="0">
                <a:solidFill>
                  <a:srgbClr val="FFFF00"/>
                </a:solidFill>
              </a:rPr>
              <a:t>Rinuccio</a:t>
            </a:r>
            <a:r>
              <a:rPr lang="en-US" sz="2000" dirty="0">
                <a:solidFill>
                  <a:srgbClr val="FFFF00"/>
                </a:solidFill>
              </a:rPr>
              <a:t>, finds the will but refuses to hand it over </a:t>
            </a:r>
            <a:r>
              <a:rPr lang="en-US" sz="2000" dirty="0" smtClean="0">
                <a:solidFill>
                  <a:srgbClr val="FFFF00"/>
                </a:solidFill>
              </a:rPr>
              <a:t>unless </a:t>
            </a:r>
            <a:r>
              <a:rPr lang="en-US" sz="2000" dirty="0">
                <a:solidFill>
                  <a:srgbClr val="FFFF00"/>
                </a:solidFill>
              </a:rPr>
              <a:t>his Aunt </a:t>
            </a:r>
            <a:r>
              <a:rPr lang="en-US" sz="2000" dirty="0" err="1">
                <a:solidFill>
                  <a:srgbClr val="FFFF00"/>
                </a:solidFill>
              </a:rPr>
              <a:t>Zita</a:t>
            </a:r>
            <a:r>
              <a:rPr lang="en-US" sz="2000" dirty="0">
                <a:solidFill>
                  <a:srgbClr val="FFFF00"/>
                </a:solidFill>
              </a:rPr>
              <a:t> promises to let him marry </a:t>
            </a:r>
            <a:endParaRPr lang="en-US" sz="2000" dirty="0" smtClean="0">
              <a:solidFill>
                <a:srgbClr val="FFFF00"/>
              </a:solidFill>
            </a:endParaRPr>
          </a:p>
          <a:p>
            <a:r>
              <a:rPr lang="en-US" sz="2000" dirty="0" err="1" smtClean="0">
                <a:solidFill>
                  <a:srgbClr val="FFFF00"/>
                </a:solidFill>
              </a:rPr>
              <a:t>Lauretta</a:t>
            </a:r>
            <a:r>
              <a:rPr lang="en-US" sz="2000" dirty="0">
                <a:solidFill>
                  <a:srgbClr val="FFFF00"/>
                </a:solidFill>
              </a:rPr>
              <a:t>, daughter of Gianni </a:t>
            </a:r>
            <a:r>
              <a:rPr lang="en-US" sz="2000" dirty="0" err="1">
                <a:solidFill>
                  <a:srgbClr val="FFFF00"/>
                </a:solidFill>
              </a:rPr>
              <a:t>Schicchi</a:t>
            </a:r>
            <a:r>
              <a:rPr lang="en-US" sz="2000" dirty="0">
                <a:solidFill>
                  <a:srgbClr val="FFFF00"/>
                </a:solidFill>
              </a:rPr>
              <a:t>. </a:t>
            </a:r>
            <a:endParaRPr lang="en-US" sz="2000" dirty="0" smtClean="0">
              <a:solidFill>
                <a:srgbClr val="FFFF00"/>
              </a:solidFill>
            </a:endParaRPr>
          </a:p>
          <a:p>
            <a:endParaRPr lang="en-US" sz="800" dirty="0">
              <a:solidFill>
                <a:srgbClr val="FFFF00"/>
              </a:solidFill>
            </a:endParaRPr>
          </a:p>
          <a:p>
            <a:r>
              <a:rPr lang="en-US" sz="2000" dirty="0" smtClean="0">
                <a:solidFill>
                  <a:srgbClr val="FFFF00"/>
                </a:solidFill>
              </a:rPr>
              <a:t>No </a:t>
            </a:r>
            <a:r>
              <a:rPr lang="en-US" sz="2000" dirty="0">
                <a:solidFill>
                  <a:srgbClr val="FFFF00"/>
                </a:solidFill>
              </a:rPr>
              <a:t>one outside the family knows that </a:t>
            </a:r>
            <a:r>
              <a:rPr lang="en-US" sz="2000" dirty="0" err="1">
                <a:solidFill>
                  <a:srgbClr val="FFFF00"/>
                </a:solidFill>
              </a:rPr>
              <a:t>Buoso</a:t>
            </a:r>
            <a:r>
              <a:rPr lang="en-US" sz="2000" dirty="0">
                <a:solidFill>
                  <a:srgbClr val="FFFF00"/>
                </a:solidFill>
              </a:rPr>
              <a:t> is </a:t>
            </a:r>
            <a:r>
              <a:rPr lang="en-US" sz="2000" dirty="0" smtClean="0">
                <a:solidFill>
                  <a:srgbClr val="FFFF00"/>
                </a:solidFill>
              </a:rPr>
              <a:t>dead.   </a:t>
            </a:r>
            <a:r>
              <a:rPr lang="en-US" sz="2000" dirty="0" err="1">
                <a:solidFill>
                  <a:srgbClr val="FFFF00"/>
                </a:solidFill>
              </a:rPr>
              <a:t>Schicchi</a:t>
            </a:r>
            <a:r>
              <a:rPr lang="en-US" sz="2000" dirty="0">
                <a:solidFill>
                  <a:srgbClr val="FFFF00"/>
                </a:solidFill>
              </a:rPr>
              <a:t> disguises himself </a:t>
            </a:r>
            <a:r>
              <a:rPr lang="en-US" sz="2000" dirty="0" smtClean="0">
                <a:solidFill>
                  <a:srgbClr val="FFFF00"/>
                </a:solidFill>
              </a:rPr>
              <a:t>as </a:t>
            </a:r>
            <a:r>
              <a:rPr lang="en-US" sz="2000" dirty="0" err="1" smtClean="0">
                <a:solidFill>
                  <a:srgbClr val="FFFF00"/>
                </a:solidFill>
              </a:rPr>
              <a:t>Buoso</a:t>
            </a:r>
            <a:r>
              <a:rPr lang="en-US" sz="2000" dirty="0" smtClean="0">
                <a:solidFill>
                  <a:srgbClr val="FFFF00"/>
                </a:solidFill>
              </a:rPr>
              <a:t>,</a:t>
            </a:r>
          </a:p>
          <a:p>
            <a:r>
              <a:rPr lang="en-US" sz="2000" dirty="0" smtClean="0">
                <a:solidFill>
                  <a:srgbClr val="FFFF00"/>
                </a:solidFill>
              </a:rPr>
              <a:t>summons </a:t>
            </a:r>
            <a:r>
              <a:rPr lang="en-US" sz="2000" dirty="0">
                <a:solidFill>
                  <a:srgbClr val="FFFF00"/>
                </a:solidFill>
              </a:rPr>
              <a:t>a lawyer and </a:t>
            </a:r>
            <a:r>
              <a:rPr lang="en-US" sz="2000" dirty="0" smtClean="0">
                <a:solidFill>
                  <a:srgbClr val="FFFF00"/>
                </a:solidFill>
              </a:rPr>
              <a:t>creates </a:t>
            </a:r>
            <a:r>
              <a:rPr lang="en-US" sz="2000" dirty="0">
                <a:solidFill>
                  <a:srgbClr val="FFFF00"/>
                </a:solidFill>
              </a:rPr>
              <a:t>a </a:t>
            </a:r>
            <a:r>
              <a:rPr lang="en-US" sz="2000" dirty="0" smtClean="0">
                <a:solidFill>
                  <a:srgbClr val="FFFF00"/>
                </a:solidFill>
              </a:rPr>
              <a:t>new will</a:t>
            </a:r>
            <a:r>
              <a:rPr lang="en-US" sz="2000" dirty="0">
                <a:solidFill>
                  <a:srgbClr val="FFFF00"/>
                </a:solidFill>
              </a:rPr>
              <a:t>. </a:t>
            </a:r>
            <a:endParaRPr lang="en-US" sz="2000" dirty="0" smtClean="0">
              <a:solidFill>
                <a:srgbClr val="FFFF00"/>
              </a:solidFill>
            </a:endParaRPr>
          </a:p>
          <a:p>
            <a:endParaRPr lang="en-US" sz="800" dirty="0">
              <a:solidFill>
                <a:srgbClr val="FFFF00"/>
              </a:solidFill>
            </a:endParaRPr>
          </a:p>
          <a:p>
            <a:r>
              <a:rPr lang="en-US" sz="2000" dirty="0" err="1" smtClean="0">
                <a:solidFill>
                  <a:srgbClr val="FFFF00"/>
                </a:solidFill>
              </a:rPr>
              <a:t>Schicchi’s</a:t>
            </a:r>
            <a:r>
              <a:rPr lang="en-US" sz="2000" dirty="0" smtClean="0">
                <a:solidFill>
                  <a:srgbClr val="FFFF00"/>
                </a:solidFill>
              </a:rPr>
              <a:t> false will leaves </a:t>
            </a:r>
            <a:r>
              <a:rPr lang="en-US" sz="2000" dirty="0">
                <a:solidFill>
                  <a:srgbClr val="FFFF00"/>
                </a:solidFill>
              </a:rPr>
              <a:t>each </a:t>
            </a:r>
            <a:r>
              <a:rPr lang="en-US" sz="2000" dirty="0" smtClean="0">
                <a:solidFill>
                  <a:srgbClr val="FFFF00"/>
                </a:solidFill>
              </a:rPr>
              <a:t>relative the bequest they had hoped for.  </a:t>
            </a:r>
            <a:r>
              <a:rPr lang="en-US" sz="2000" dirty="0" err="1" smtClean="0">
                <a:solidFill>
                  <a:srgbClr val="FFFF00"/>
                </a:solidFill>
              </a:rPr>
              <a:t>Execept</a:t>
            </a:r>
            <a:r>
              <a:rPr lang="en-US" sz="2000" dirty="0" smtClean="0">
                <a:solidFill>
                  <a:srgbClr val="FFFF00"/>
                </a:solidFill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</a:rPr>
              <a:t>Schicchi</a:t>
            </a:r>
            <a:r>
              <a:rPr lang="en-US" sz="2000" dirty="0" smtClean="0">
                <a:solidFill>
                  <a:srgbClr val="FFFF00"/>
                </a:solidFill>
              </a:rPr>
              <a:t> gives, </a:t>
            </a:r>
          </a:p>
          <a:p>
            <a:r>
              <a:rPr lang="en-US" sz="2000" dirty="0" smtClean="0">
                <a:solidFill>
                  <a:srgbClr val="FFFF00"/>
                </a:solidFill>
              </a:rPr>
              <a:t>himself </a:t>
            </a:r>
            <a:r>
              <a:rPr lang="en-US" sz="2000" dirty="0">
                <a:solidFill>
                  <a:srgbClr val="FFFF00"/>
                </a:solidFill>
              </a:rPr>
              <a:t>the prize items of the house, a mule and the mill at </a:t>
            </a:r>
            <a:r>
              <a:rPr lang="en-US" sz="2000" dirty="0" err="1">
                <a:solidFill>
                  <a:srgbClr val="FFFF00"/>
                </a:solidFill>
              </a:rPr>
              <a:t>Signa</a:t>
            </a:r>
            <a:r>
              <a:rPr lang="en-US" sz="2000" dirty="0" smtClean="0">
                <a:solidFill>
                  <a:srgbClr val="FFFF00"/>
                </a:solidFill>
              </a:rPr>
              <a:t>.</a:t>
            </a:r>
          </a:p>
          <a:p>
            <a:endParaRPr lang="en-US" sz="800" dirty="0">
              <a:solidFill>
                <a:srgbClr val="FFFF00"/>
              </a:solidFill>
            </a:endParaRPr>
          </a:p>
          <a:p>
            <a:r>
              <a:rPr lang="en-US" sz="2000" dirty="0" smtClean="0">
                <a:solidFill>
                  <a:srgbClr val="FFFF00"/>
                </a:solidFill>
              </a:rPr>
              <a:t>He </a:t>
            </a:r>
            <a:r>
              <a:rPr lang="en-US" sz="2000" dirty="0">
                <a:solidFill>
                  <a:srgbClr val="FFFF00"/>
                </a:solidFill>
              </a:rPr>
              <a:t>chases the family away, except for </a:t>
            </a:r>
            <a:r>
              <a:rPr lang="en-US" sz="2000" dirty="0" err="1">
                <a:solidFill>
                  <a:srgbClr val="FFFF00"/>
                </a:solidFill>
              </a:rPr>
              <a:t>Rinuccio</a:t>
            </a:r>
            <a:r>
              <a:rPr lang="en-US" sz="2000" dirty="0">
                <a:solidFill>
                  <a:srgbClr val="FFFF00"/>
                </a:solidFill>
              </a:rPr>
              <a:t>, who remains with </a:t>
            </a:r>
            <a:r>
              <a:rPr lang="en-US" sz="2000" dirty="0" err="1">
                <a:solidFill>
                  <a:srgbClr val="FFFF00"/>
                </a:solidFill>
              </a:rPr>
              <a:t>Lauretta</a:t>
            </a:r>
            <a:r>
              <a:rPr lang="en-US" sz="2000" dirty="0">
                <a:solidFill>
                  <a:srgbClr val="FFFF00"/>
                </a:solidFill>
              </a:rPr>
              <a:t>. </a:t>
            </a:r>
            <a:endParaRPr lang="en-US" sz="2000" dirty="0" smtClean="0">
              <a:solidFill>
                <a:srgbClr val="FFFF00"/>
              </a:solidFill>
            </a:endParaRPr>
          </a:p>
          <a:p>
            <a:endParaRPr lang="en-US" sz="2000" dirty="0">
              <a:solidFill>
                <a:srgbClr val="FFFF00"/>
              </a:solidFill>
            </a:endParaRPr>
          </a:p>
          <a:p>
            <a:r>
              <a:rPr lang="en-US" sz="2000" dirty="0" err="1" smtClean="0">
                <a:solidFill>
                  <a:srgbClr val="FFFF00"/>
                </a:solidFill>
              </a:rPr>
              <a:t>Schicchi</a:t>
            </a:r>
            <a:r>
              <a:rPr lang="en-US" sz="2000" dirty="0" smtClean="0">
                <a:solidFill>
                  <a:srgbClr val="FFFF00"/>
                </a:solidFill>
              </a:rPr>
              <a:t> addresses </a:t>
            </a:r>
            <a:r>
              <a:rPr lang="en-US" sz="2000" dirty="0">
                <a:solidFill>
                  <a:srgbClr val="FFFF00"/>
                </a:solidFill>
              </a:rPr>
              <a:t>the audience, begging its indulgence for his sins since it has produced such </a:t>
            </a:r>
            <a:endParaRPr lang="en-US" sz="2000" dirty="0" smtClean="0">
              <a:solidFill>
                <a:srgbClr val="FFFF00"/>
              </a:solidFill>
            </a:endParaRPr>
          </a:p>
          <a:p>
            <a:r>
              <a:rPr lang="en-US" sz="2000" dirty="0" smtClean="0">
                <a:solidFill>
                  <a:srgbClr val="FFFF00"/>
                </a:solidFill>
              </a:rPr>
              <a:t>a </a:t>
            </a:r>
            <a:r>
              <a:rPr lang="en-US" sz="2000" dirty="0">
                <a:solidFill>
                  <a:srgbClr val="FFFF00"/>
                </a:solidFill>
              </a:rPr>
              <a:t>happy result</a:t>
            </a:r>
            <a:r>
              <a:rPr lang="en-US" sz="2000" dirty="0" smtClean="0">
                <a:solidFill>
                  <a:srgbClr val="FFFF00"/>
                </a:solidFill>
              </a:rPr>
              <a:t>.</a:t>
            </a:r>
            <a:endParaRPr lang="en-US" sz="2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108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7924800" cy="1143000"/>
          </a:xfrm>
        </p:spPr>
        <p:txBody>
          <a:bodyPr/>
          <a:lstStyle/>
          <a:p>
            <a:r>
              <a:rPr lang="it-IT" sz="3600" i="1" cap="none" dirty="0">
                <a:solidFill>
                  <a:srgbClr val="00B0F0"/>
                </a:solidFill>
              </a:rPr>
              <a:t>O mio babbino caro</a:t>
            </a:r>
            <a:endParaRPr lang="en-US" sz="3600" dirty="0"/>
          </a:p>
        </p:txBody>
      </p:sp>
      <p:sp>
        <p:nvSpPr>
          <p:cNvPr id="3" name="TextBox 2"/>
          <p:cNvSpPr txBox="1"/>
          <p:nvPr/>
        </p:nvSpPr>
        <p:spPr>
          <a:xfrm>
            <a:off x="457200" y="1419285"/>
            <a:ext cx="49530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</a:rPr>
              <a:t>Oh my </a:t>
            </a:r>
            <a:r>
              <a:rPr lang="en-US" sz="2400" dirty="0" smtClean="0">
                <a:solidFill>
                  <a:srgbClr val="FFFF00"/>
                </a:solidFill>
              </a:rPr>
              <a:t>beloved </a:t>
            </a:r>
            <a:r>
              <a:rPr lang="en-US" sz="2400" dirty="0">
                <a:solidFill>
                  <a:srgbClr val="FFFF00"/>
                </a:solidFill>
              </a:rPr>
              <a:t>father,</a:t>
            </a:r>
          </a:p>
          <a:p>
            <a:r>
              <a:rPr lang="en-US" sz="2400" dirty="0">
                <a:solidFill>
                  <a:srgbClr val="FFFF00"/>
                </a:solidFill>
              </a:rPr>
              <a:t>I like him, he is very handsome.</a:t>
            </a:r>
          </a:p>
          <a:p>
            <a:r>
              <a:rPr lang="en-US" sz="2400" dirty="0">
                <a:solidFill>
                  <a:srgbClr val="FFFF00"/>
                </a:solidFill>
              </a:rPr>
              <a:t>I want to go to Porta </a:t>
            </a:r>
            <a:r>
              <a:rPr lang="en-US" sz="2400" dirty="0" err="1" smtClean="0">
                <a:solidFill>
                  <a:srgbClr val="FFFF00"/>
                </a:solidFill>
              </a:rPr>
              <a:t>Rossa</a:t>
            </a:r>
            <a:r>
              <a:rPr lang="en-US" sz="2400" dirty="0" smtClean="0">
                <a:solidFill>
                  <a:srgbClr val="FFFF00"/>
                </a:solidFill>
              </a:rPr>
              <a:t> </a:t>
            </a:r>
            <a:r>
              <a:rPr lang="en-US" sz="2400" dirty="0">
                <a:solidFill>
                  <a:srgbClr val="FFFF00"/>
                </a:solidFill>
              </a:rPr>
              <a:t>to buy the ring</a:t>
            </a:r>
            <a:r>
              <a:rPr lang="en-US" sz="2400" dirty="0" smtClean="0">
                <a:solidFill>
                  <a:srgbClr val="FFFF00"/>
                </a:solidFill>
              </a:rPr>
              <a:t>!</a:t>
            </a:r>
            <a:endParaRPr lang="en-US" sz="2400" dirty="0">
              <a:solidFill>
                <a:srgbClr val="FFFF00"/>
              </a:solidFill>
            </a:endParaRPr>
          </a:p>
          <a:p>
            <a:r>
              <a:rPr lang="en-US" sz="2400" dirty="0" smtClean="0">
                <a:solidFill>
                  <a:srgbClr val="FFFF00"/>
                </a:solidFill>
              </a:rPr>
              <a:t>Yes</a:t>
            </a:r>
            <a:r>
              <a:rPr lang="en-US" sz="2400" dirty="0">
                <a:solidFill>
                  <a:srgbClr val="FFFF00"/>
                </a:solidFill>
              </a:rPr>
              <a:t>, yes, I want to go there!</a:t>
            </a:r>
          </a:p>
          <a:p>
            <a:r>
              <a:rPr lang="en-US" sz="2400" dirty="0">
                <a:solidFill>
                  <a:srgbClr val="FFFF00"/>
                </a:solidFill>
              </a:rPr>
              <a:t>And if my love were in vain,</a:t>
            </a:r>
          </a:p>
          <a:p>
            <a:r>
              <a:rPr lang="en-US" sz="2400" dirty="0">
                <a:solidFill>
                  <a:srgbClr val="FFFF00"/>
                </a:solidFill>
              </a:rPr>
              <a:t>I would go to Ponte </a:t>
            </a:r>
            <a:r>
              <a:rPr lang="en-US" sz="2400" dirty="0" err="1">
                <a:solidFill>
                  <a:srgbClr val="FFFF00"/>
                </a:solidFill>
              </a:rPr>
              <a:t>Vecchio</a:t>
            </a:r>
            <a:endParaRPr lang="en-US" sz="2400" dirty="0">
              <a:solidFill>
                <a:srgbClr val="FFFF00"/>
              </a:solidFill>
            </a:endParaRPr>
          </a:p>
          <a:p>
            <a:r>
              <a:rPr lang="en-US" sz="2400" dirty="0">
                <a:solidFill>
                  <a:srgbClr val="FFFF00"/>
                </a:solidFill>
              </a:rPr>
              <a:t>and throw myself in the Arno!</a:t>
            </a:r>
          </a:p>
          <a:p>
            <a:r>
              <a:rPr lang="en-US" sz="2400" dirty="0">
                <a:solidFill>
                  <a:srgbClr val="FFFF00"/>
                </a:solidFill>
              </a:rPr>
              <a:t>I am pining and I am tormented,</a:t>
            </a:r>
          </a:p>
          <a:p>
            <a:r>
              <a:rPr lang="en-US" sz="2400" dirty="0">
                <a:solidFill>
                  <a:srgbClr val="FFFF00"/>
                </a:solidFill>
              </a:rPr>
              <a:t>Oh God</a:t>
            </a:r>
            <a:r>
              <a:rPr lang="en-US" sz="2400" dirty="0" smtClean="0">
                <a:solidFill>
                  <a:srgbClr val="FFFF00"/>
                </a:solidFill>
              </a:rPr>
              <a:t>! I </a:t>
            </a:r>
            <a:r>
              <a:rPr lang="en-US" sz="2400" dirty="0">
                <a:solidFill>
                  <a:srgbClr val="FFFF00"/>
                </a:solidFill>
              </a:rPr>
              <a:t>would want to die!</a:t>
            </a:r>
          </a:p>
          <a:p>
            <a:r>
              <a:rPr lang="en-US" sz="2400" dirty="0">
                <a:solidFill>
                  <a:srgbClr val="FFFF00"/>
                </a:solidFill>
              </a:rPr>
              <a:t>Daddy, have mercy, have mercy!</a:t>
            </a:r>
          </a:p>
          <a:p>
            <a:r>
              <a:rPr lang="en-US" sz="2400" dirty="0">
                <a:solidFill>
                  <a:srgbClr val="FFFF00"/>
                </a:solidFill>
              </a:rPr>
              <a:t>Daddy, have mercy, have mercy!</a:t>
            </a:r>
          </a:p>
        </p:txBody>
      </p:sp>
      <p:pic>
        <p:nvPicPr>
          <p:cNvPr id="5" name="Picture 4">
            <a:hlinkClick r:id="rId2" action="ppaction://hlinkfile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1143000"/>
            <a:ext cx="2998165" cy="44958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200400" y="6248400"/>
            <a:ext cx="30080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hlinkClick r:id="rId4"/>
              </a:rPr>
              <a:t>View a performance here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033993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4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4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90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7924800" cy="762000"/>
          </a:xfrm>
        </p:spPr>
        <p:txBody>
          <a:bodyPr/>
          <a:lstStyle/>
          <a:p>
            <a:pPr algn="ctr"/>
            <a:r>
              <a:rPr lang="en-US" sz="4000" cap="none" dirty="0" smtClean="0">
                <a:solidFill>
                  <a:srgbClr val="00B0F0"/>
                </a:solidFill>
              </a:rPr>
              <a:t>The Range of Listening Practices</a:t>
            </a:r>
            <a:endParaRPr lang="en-US" sz="4000" cap="none" dirty="0">
              <a:solidFill>
                <a:srgbClr val="00B0F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0627" y="1591234"/>
            <a:ext cx="2172373" cy="160916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4038600"/>
            <a:ext cx="2667000" cy="1600200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flipV="1">
            <a:off x="3048000" y="3200399"/>
            <a:ext cx="3542627" cy="838201"/>
          </a:xfrm>
          <a:prstGeom prst="straightConnector1">
            <a:avLst/>
          </a:prstGeom>
          <a:ln w="38100">
            <a:solidFill>
              <a:srgbClr val="FFFF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905268" y="3296333"/>
            <a:ext cx="16722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FF00"/>
                </a:solidFill>
              </a:rPr>
              <a:t>The Oyster</a:t>
            </a:r>
          </a:p>
          <a:p>
            <a:pPr algn="ctr"/>
            <a:r>
              <a:rPr lang="en-US" dirty="0" smtClean="0">
                <a:solidFill>
                  <a:srgbClr val="FFFF00"/>
                </a:solidFill>
              </a:rPr>
              <a:t>Fixated Listening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761538" y="3597086"/>
            <a:ext cx="203132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FF00"/>
                </a:solidFill>
              </a:rPr>
              <a:t>The Octopus</a:t>
            </a:r>
          </a:p>
          <a:p>
            <a:pPr algn="ctr"/>
            <a:r>
              <a:rPr lang="en-US" dirty="0" smtClean="0">
                <a:solidFill>
                  <a:srgbClr val="FFFF00"/>
                </a:solidFill>
              </a:rPr>
              <a:t>Grabs every possible</a:t>
            </a:r>
          </a:p>
          <a:p>
            <a:pPr algn="ctr"/>
            <a:r>
              <a:rPr lang="en-US" dirty="0">
                <a:solidFill>
                  <a:srgbClr val="FFFF00"/>
                </a:solidFill>
              </a:rPr>
              <a:t>l</a:t>
            </a:r>
            <a:r>
              <a:rPr lang="en-US" dirty="0" smtClean="0">
                <a:solidFill>
                  <a:srgbClr val="FFFF00"/>
                </a:solidFill>
              </a:rPr>
              <a:t>istening experience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473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"/>
                            </p:stCondLst>
                            <p:childTnLst>
                              <p:par>
                                <p:cTn id="15" presetID="22" presetClass="entr" presetSubtype="4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3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60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6200"/>
            <a:ext cx="7924800" cy="1143000"/>
          </a:xfrm>
        </p:spPr>
        <p:txBody>
          <a:bodyPr/>
          <a:lstStyle/>
          <a:p>
            <a:pPr algn="ctr"/>
            <a:r>
              <a:rPr lang="en-US" sz="4000" dirty="0" smtClean="0">
                <a:solidFill>
                  <a:srgbClr val="00B0F0"/>
                </a:solidFill>
              </a:rPr>
              <a:t>O</a:t>
            </a:r>
            <a:r>
              <a:rPr lang="en-US" sz="4000" cap="none" dirty="0" smtClean="0">
                <a:solidFill>
                  <a:srgbClr val="00B0F0"/>
                </a:solidFill>
              </a:rPr>
              <a:t>pera</a:t>
            </a:r>
            <a:endParaRPr lang="en-US" sz="4000" dirty="0">
              <a:solidFill>
                <a:srgbClr val="00B0F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50483" y="4107845"/>
            <a:ext cx="60837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B0F0"/>
                </a:solidFill>
                <a:sym typeface="Wingdings"/>
              </a:rPr>
              <a:t></a:t>
            </a:r>
            <a:r>
              <a:rPr lang="en-US" sz="2400" dirty="0">
                <a:solidFill>
                  <a:srgbClr val="00B0F0"/>
                </a:solidFill>
                <a:sym typeface="Wingdings"/>
              </a:rPr>
              <a:t> </a:t>
            </a:r>
            <a:r>
              <a:rPr lang="en-US" sz="2400" dirty="0" smtClean="0">
                <a:solidFill>
                  <a:srgbClr val="00B0F0"/>
                </a:solidFill>
                <a:sym typeface="Wingdings"/>
              </a:rPr>
              <a:t> </a:t>
            </a:r>
            <a:r>
              <a:rPr lang="en-US" sz="2400" dirty="0" smtClean="0">
                <a:solidFill>
                  <a:srgbClr val="FFFF00"/>
                </a:solidFill>
              </a:rPr>
              <a:t>Plural form of the Latin word </a:t>
            </a:r>
            <a:r>
              <a:rPr lang="en-US" sz="2400" i="1" dirty="0" smtClean="0">
                <a:solidFill>
                  <a:srgbClr val="FFFF00"/>
                </a:solidFill>
              </a:rPr>
              <a:t>opus</a:t>
            </a:r>
            <a:r>
              <a:rPr lang="en-US" sz="2400" dirty="0" smtClean="0">
                <a:solidFill>
                  <a:srgbClr val="FFFF00"/>
                </a:solidFill>
              </a:rPr>
              <a:t> meaning “work”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38200" y="4854821"/>
            <a:ext cx="42594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B0F0"/>
                </a:solidFill>
                <a:sym typeface="Wingdings"/>
              </a:rPr>
              <a:t></a:t>
            </a:r>
            <a:r>
              <a:rPr lang="en-US" sz="2400" dirty="0" smtClean="0">
                <a:solidFill>
                  <a:srgbClr val="FFFF00"/>
                </a:solidFill>
                <a:sym typeface="Wingdings"/>
              </a:rPr>
              <a:t>  </a:t>
            </a:r>
            <a:r>
              <a:rPr lang="en-US" sz="2400" dirty="0" smtClean="0">
                <a:solidFill>
                  <a:srgbClr val="FFFF00"/>
                </a:solidFill>
              </a:rPr>
              <a:t>1644 – first known use in English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4800" y="1828800"/>
            <a:ext cx="841288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FF00"/>
                </a:solidFill>
                <a:sym typeface="Wingdings"/>
              </a:rPr>
              <a:t>An </a:t>
            </a:r>
            <a:r>
              <a:rPr lang="en-US" sz="2800" dirty="0">
                <a:solidFill>
                  <a:srgbClr val="FFFF00"/>
                </a:solidFill>
                <a:sym typeface="Wingdings"/>
              </a:rPr>
              <a:t>art form in which singers and musicians perform a dramatic </a:t>
            </a:r>
            <a:endParaRPr lang="en-US" sz="2800" dirty="0" smtClean="0">
              <a:solidFill>
                <a:srgbClr val="FFFF00"/>
              </a:solidFill>
              <a:sym typeface="Wingdings"/>
            </a:endParaRPr>
          </a:p>
          <a:p>
            <a:pPr algn="ctr"/>
            <a:r>
              <a:rPr lang="en-US" sz="2800" dirty="0" smtClean="0">
                <a:solidFill>
                  <a:srgbClr val="FFFF00"/>
                </a:solidFill>
                <a:sym typeface="Wingdings"/>
              </a:rPr>
              <a:t>work </a:t>
            </a:r>
            <a:r>
              <a:rPr lang="en-US" sz="2800" dirty="0">
                <a:solidFill>
                  <a:srgbClr val="FFFF00"/>
                </a:solidFill>
                <a:sym typeface="Wingdings"/>
              </a:rPr>
              <a:t>combining text </a:t>
            </a:r>
            <a:r>
              <a:rPr lang="en-US" sz="2000" i="1" dirty="0">
                <a:solidFill>
                  <a:srgbClr val="FFFF00"/>
                </a:solidFill>
                <a:sym typeface="Wingdings"/>
              </a:rPr>
              <a:t>(called a libretto) </a:t>
            </a:r>
            <a:r>
              <a:rPr lang="en-US" sz="2800" dirty="0">
                <a:solidFill>
                  <a:srgbClr val="FFFF00"/>
                </a:solidFill>
                <a:sym typeface="Wingdings"/>
              </a:rPr>
              <a:t>and musical </a:t>
            </a:r>
            <a:r>
              <a:rPr lang="en-US" sz="2800" dirty="0" smtClean="0">
                <a:solidFill>
                  <a:srgbClr val="FFFF00"/>
                </a:solidFill>
                <a:sym typeface="Wingdings"/>
              </a:rPr>
              <a:t>score</a:t>
            </a:r>
            <a:endParaRPr lang="en-US" sz="2800" i="1" dirty="0">
              <a:solidFill>
                <a:srgbClr val="FFFF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25248" y="2895599"/>
            <a:ext cx="83187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B0F0"/>
                </a:solidFill>
                <a:sym typeface="Wingdings"/>
              </a:rPr>
              <a:t> </a:t>
            </a:r>
            <a:r>
              <a:rPr lang="en-US" sz="2400" dirty="0" smtClean="0">
                <a:solidFill>
                  <a:srgbClr val="00B0F0"/>
                </a:solidFill>
                <a:sym typeface="Wingdings"/>
              </a:rPr>
              <a:t> </a:t>
            </a:r>
            <a:r>
              <a:rPr lang="en-US" sz="2400" dirty="0" smtClean="0">
                <a:solidFill>
                  <a:srgbClr val="FFFF00"/>
                </a:solidFill>
              </a:rPr>
              <a:t>Dance is not part of the operatic form.  The Broadway Musical form is </a:t>
            </a:r>
          </a:p>
          <a:p>
            <a:r>
              <a:rPr lang="en-US" sz="2400" dirty="0" smtClean="0">
                <a:solidFill>
                  <a:srgbClr val="FFFF00"/>
                </a:solidFill>
              </a:rPr>
              <a:t>obliged to incorporate dance in its composition</a:t>
            </a:r>
            <a:endParaRPr lang="en-US" sz="2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4164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80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10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40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6993" y="0"/>
            <a:ext cx="7924800" cy="1143000"/>
          </a:xfrm>
        </p:spPr>
        <p:txBody>
          <a:bodyPr/>
          <a:lstStyle/>
          <a:p>
            <a:pPr algn="ctr"/>
            <a:r>
              <a:rPr lang="en-US" sz="4000" cap="none" dirty="0" smtClean="0">
                <a:solidFill>
                  <a:srgbClr val="00B0F0"/>
                </a:solidFill>
              </a:rPr>
              <a:t>The History of Opera</a:t>
            </a:r>
            <a:endParaRPr lang="en-US" sz="2000" b="1" i="1" cap="none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4799" y="1868269"/>
            <a:ext cx="79527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B0F0"/>
                </a:solidFill>
                <a:sym typeface="Wingdings"/>
              </a:rPr>
              <a:t></a:t>
            </a:r>
            <a:r>
              <a:rPr lang="en-US" sz="1400" dirty="0" smtClean="0">
                <a:solidFill>
                  <a:srgbClr val="FFFF00"/>
                </a:solidFill>
                <a:sym typeface="Wingdings"/>
              </a:rPr>
              <a:t>  </a:t>
            </a:r>
            <a:r>
              <a:rPr lang="en-US" dirty="0" smtClean="0">
                <a:solidFill>
                  <a:srgbClr val="FFFF00"/>
                </a:solidFill>
                <a:sym typeface="Wingdings"/>
              </a:rPr>
              <a:t>1580  - The </a:t>
            </a:r>
            <a:r>
              <a:rPr lang="en-US" i="1" dirty="0" err="1" smtClean="0">
                <a:solidFill>
                  <a:srgbClr val="FFFF00"/>
                </a:solidFill>
                <a:sym typeface="Wingdings"/>
              </a:rPr>
              <a:t>Camerata</a:t>
            </a:r>
            <a:r>
              <a:rPr lang="en-US" dirty="0" smtClean="0">
                <a:solidFill>
                  <a:srgbClr val="FFFF00"/>
                </a:solidFill>
                <a:sym typeface="Wingdings"/>
              </a:rPr>
              <a:t>  of Florence, Italy sought to recreate the  ancient Greek tradition of</a:t>
            </a:r>
          </a:p>
          <a:p>
            <a:r>
              <a:rPr lang="en-US" dirty="0">
                <a:solidFill>
                  <a:srgbClr val="FFFF00"/>
                </a:solidFill>
                <a:sym typeface="Wingdings"/>
              </a:rPr>
              <a:t>c</a:t>
            </a:r>
            <a:r>
              <a:rPr lang="en-US" dirty="0" smtClean="0">
                <a:solidFill>
                  <a:srgbClr val="FFFF00"/>
                </a:solidFill>
                <a:sym typeface="Wingdings"/>
              </a:rPr>
              <a:t>ombining music with  dramatic performances. 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71271" y="2715161"/>
            <a:ext cx="855529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B0F0"/>
                </a:solidFill>
                <a:sym typeface="Wingdings"/>
              </a:rPr>
              <a:t></a:t>
            </a:r>
            <a:r>
              <a:rPr lang="en-US" sz="1400" dirty="0">
                <a:solidFill>
                  <a:srgbClr val="FFFF00"/>
                </a:solidFill>
                <a:sym typeface="Wingdings"/>
              </a:rPr>
              <a:t> </a:t>
            </a:r>
            <a:r>
              <a:rPr lang="en-US" dirty="0" smtClean="0">
                <a:solidFill>
                  <a:srgbClr val="FFFF00"/>
                </a:solidFill>
                <a:sym typeface="Wingdings"/>
              </a:rPr>
              <a:t> </a:t>
            </a:r>
            <a:r>
              <a:rPr lang="en-US" dirty="0" smtClean="0">
                <a:solidFill>
                  <a:srgbClr val="FFFF00"/>
                </a:solidFill>
              </a:rPr>
              <a:t>A line from Aristotle's work </a:t>
            </a:r>
            <a:r>
              <a:rPr lang="en-US" i="1" dirty="0" smtClean="0">
                <a:solidFill>
                  <a:srgbClr val="FFFF00"/>
                </a:solidFill>
              </a:rPr>
              <a:t>Poetics </a:t>
            </a:r>
            <a:r>
              <a:rPr lang="en-US" dirty="0" smtClean="0">
                <a:solidFill>
                  <a:srgbClr val="FFFF00"/>
                </a:solidFill>
              </a:rPr>
              <a:t>was the</a:t>
            </a:r>
            <a:r>
              <a:rPr lang="en-US" i="1" dirty="0" smtClean="0">
                <a:solidFill>
                  <a:srgbClr val="FFFF00"/>
                </a:solidFill>
              </a:rPr>
              <a:t> </a:t>
            </a:r>
            <a:r>
              <a:rPr lang="en-US" i="1" dirty="0" err="1" smtClean="0">
                <a:solidFill>
                  <a:srgbClr val="FFFF00"/>
                </a:solidFill>
              </a:rPr>
              <a:t>Camerata’s</a:t>
            </a:r>
            <a:r>
              <a:rPr lang="en-US" i="1" dirty="0" smtClean="0">
                <a:solidFill>
                  <a:srgbClr val="FFFF00"/>
                </a:solidFill>
              </a:rPr>
              <a:t> </a:t>
            </a:r>
            <a:r>
              <a:rPr lang="en-US" dirty="0" smtClean="0">
                <a:solidFill>
                  <a:srgbClr val="FFFF00"/>
                </a:solidFill>
              </a:rPr>
              <a:t>guiding principle:</a:t>
            </a:r>
          </a:p>
          <a:p>
            <a:endParaRPr lang="en-US" sz="800" dirty="0" smtClean="0">
              <a:solidFill>
                <a:srgbClr val="FFFF00"/>
              </a:solidFill>
            </a:endParaRPr>
          </a:p>
          <a:p>
            <a:pPr algn="ctr"/>
            <a:r>
              <a:rPr lang="en-US" i="1" dirty="0" smtClean="0">
                <a:solidFill>
                  <a:srgbClr val="00B0F0"/>
                </a:solidFill>
              </a:rPr>
              <a:t>Tragedy , then, is an imitation of some action that is important, entire and of a proper magnitude – </a:t>
            </a:r>
            <a:br>
              <a:rPr lang="en-US" i="1" dirty="0" smtClean="0">
                <a:solidFill>
                  <a:srgbClr val="00B0F0"/>
                </a:solidFill>
              </a:rPr>
            </a:br>
            <a:r>
              <a:rPr lang="en-US" i="1" dirty="0" smtClean="0">
                <a:solidFill>
                  <a:srgbClr val="00B0F0"/>
                </a:solidFill>
              </a:rPr>
              <a:t>by language rendered pleasurable  . . . language that has the embellishments of rhythm, melody</a:t>
            </a:r>
          </a:p>
          <a:p>
            <a:pPr algn="ctr"/>
            <a:r>
              <a:rPr lang="en-US" i="1" dirty="0" smtClean="0">
                <a:solidFill>
                  <a:srgbClr val="00B0F0"/>
                </a:solidFill>
              </a:rPr>
              <a:t> and  meter . . . In some parts meter alone is employed, in others, melody.</a:t>
            </a:r>
            <a:endParaRPr lang="en-US" i="1" dirty="0">
              <a:solidFill>
                <a:srgbClr val="00B0F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1000" y="4154269"/>
            <a:ext cx="83967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B0F0"/>
                </a:solidFill>
                <a:sym typeface="Wingdings"/>
              </a:rPr>
              <a:t></a:t>
            </a:r>
            <a:r>
              <a:rPr lang="en-US" dirty="0">
                <a:solidFill>
                  <a:srgbClr val="FFFF00"/>
                </a:solidFill>
                <a:sym typeface="Wingdings"/>
              </a:rPr>
              <a:t> </a:t>
            </a:r>
            <a:r>
              <a:rPr lang="en-US" dirty="0" smtClean="0">
                <a:solidFill>
                  <a:srgbClr val="FFFF00"/>
                </a:solidFill>
                <a:sym typeface="Wingdings"/>
              </a:rPr>
              <a:t>The </a:t>
            </a:r>
            <a:r>
              <a:rPr lang="en-US" i="1" dirty="0" err="1" smtClean="0">
                <a:solidFill>
                  <a:srgbClr val="FFFF00"/>
                </a:solidFill>
                <a:sym typeface="Wingdings"/>
              </a:rPr>
              <a:t>Camerata</a:t>
            </a:r>
            <a:r>
              <a:rPr lang="en-US" i="1" dirty="0" smtClean="0">
                <a:solidFill>
                  <a:srgbClr val="FFFF00"/>
                </a:solidFill>
                <a:sym typeface="Wingdings"/>
              </a:rPr>
              <a:t> </a:t>
            </a:r>
            <a:r>
              <a:rPr lang="en-US" dirty="0" smtClean="0">
                <a:solidFill>
                  <a:srgbClr val="FFFF00"/>
                </a:solidFill>
                <a:sym typeface="Wingdings"/>
              </a:rPr>
              <a:t>sought to rebel against the complex polyphony of the Renaissance.  The musical</a:t>
            </a:r>
          </a:p>
          <a:p>
            <a:r>
              <a:rPr lang="en-US" dirty="0">
                <a:solidFill>
                  <a:srgbClr val="FFFF00"/>
                </a:solidFill>
                <a:sym typeface="Wingdings"/>
              </a:rPr>
              <a:t>t</a:t>
            </a:r>
            <a:r>
              <a:rPr lang="en-US" dirty="0" smtClean="0">
                <a:solidFill>
                  <a:srgbClr val="FFFF00"/>
                </a:solidFill>
                <a:sym typeface="Wingdings"/>
              </a:rPr>
              <a:t>heorist of the </a:t>
            </a:r>
            <a:r>
              <a:rPr lang="en-US" dirty="0" err="1" smtClean="0">
                <a:solidFill>
                  <a:srgbClr val="FFFF00"/>
                </a:solidFill>
                <a:sym typeface="Wingdings"/>
              </a:rPr>
              <a:t>Camerata</a:t>
            </a:r>
            <a:r>
              <a:rPr lang="en-US" dirty="0" smtClean="0">
                <a:solidFill>
                  <a:srgbClr val="FFFF00"/>
                </a:solidFill>
                <a:sym typeface="Wingdings"/>
              </a:rPr>
              <a:t> was Vincenzo Galilei.  He argued for monody – single line music. 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81000" y="4964668"/>
            <a:ext cx="74542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B0F0"/>
                </a:solidFill>
                <a:sym typeface="Wingdings"/>
              </a:rPr>
              <a:t></a:t>
            </a:r>
            <a:r>
              <a:rPr lang="en-US" sz="1400" dirty="0">
                <a:solidFill>
                  <a:srgbClr val="FFFF00"/>
                </a:solidFill>
                <a:sym typeface="Wingdings"/>
              </a:rPr>
              <a:t> </a:t>
            </a:r>
            <a:r>
              <a:rPr lang="en-US" i="1" dirty="0" err="1" smtClean="0">
                <a:solidFill>
                  <a:srgbClr val="FFFF00"/>
                </a:solidFill>
              </a:rPr>
              <a:t>Dafne</a:t>
            </a:r>
            <a:r>
              <a:rPr lang="en-US" i="1" dirty="0" smtClean="0">
                <a:solidFill>
                  <a:srgbClr val="FFFF00"/>
                </a:solidFill>
              </a:rPr>
              <a:t>, </a:t>
            </a:r>
            <a:r>
              <a:rPr lang="en-US" dirty="0" smtClean="0">
                <a:solidFill>
                  <a:srgbClr val="FFFF00"/>
                </a:solidFill>
              </a:rPr>
              <a:t>written by Jacopo </a:t>
            </a:r>
            <a:r>
              <a:rPr lang="en-US" dirty="0" err="1" smtClean="0">
                <a:solidFill>
                  <a:srgbClr val="FFFF00"/>
                </a:solidFill>
              </a:rPr>
              <a:t>Peri</a:t>
            </a:r>
            <a:r>
              <a:rPr lang="en-US" dirty="0" smtClean="0">
                <a:solidFill>
                  <a:srgbClr val="FFFF00"/>
                </a:solidFill>
              </a:rPr>
              <a:t> in 1594 is acknowledged to be the world’s first opera. 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4800" y="5498068"/>
            <a:ext cx="8345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sz="1400" dirty="0">
                <a:solidFill>
                  <a:srgbClr val="00B0F0"/>
                </a:solidFill>
                <a:sym typeface="Wingdings"/>
              </a:rPr>
              <a:t></a:t>
            </a:r>
            <a:r>
              <a:rPr lang="en-US" dirty="0" smtClean="0">
                <a:solidFill>
                  <a:srgbClr val="FFFF00"/>
                </a:solidFill>
              </a:rPr>
              <a:t>  The first masterwork of opera is </a:t>
            </a:r>
            <a:r>
              <a:rPr lang="en-US" i="1" dirty="0" err="1" smtClean="0">
                <a:solidFill>
                  <a:srgbClr val="FFFF00"/>
                </a:solidFill>
              </a:rPr>
              <a:t>L’Orfeo</a:t>
            </a:r>
            <a:r>
              <a:rPr lang="en-US" i="1" dirty="0" smtClean="0">
                <a:solidFill>
                  <a:srgbClr val="FFFF00"/>
                </a:solidFill>
              </a:rPr>
              <a:t> </a:t>
            </a:r>
            <a:r>
              <a:rPr lang="en-US" dirty="0" smtClean="0">
                <a:solidFill>
                  <a:srgbClr val="FFFF00"/>
                </a:solidFill>
              </a:rPr>
              <a:t>written by Claudio Monteverdi, first performed in 1607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955639" y="1267616"/>
            <a:ext cx="13292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>
                <a:solidFill>
                  <a:srgbClr val="FF0000"/>
                </a:solidFill>
                <a:latin typeface="Arial Black" panose="020B0A04020102020204" pitchFamily="34" charset="0"/>
              </a:rPr>
              <a:t>almost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38383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14" presetClass="entr" presetSubtype="1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8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3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6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4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80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7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000" cap="none" dirty="0" smtClean="0">
                <a:solidFill>
                  <a:srgbClr val="00B0F0"/>
                </a:solidFill>
              </a:rPr>
              <a:t>History of Opera </a:t>
            </a:r>
            <a:br>
              <a:rPr lang="en-US" sz="4000" cap="none" dirty="0" smtClean="0">
                <a:solidFill>
                  <a:srgbClr val="00B0F0"/>
                </a:solidFill>
              </a:rPr>
            </a:br>
            <a:r>
              <a:rPr lang="en-US" sz="3200" cap="none" dirty="0" smtClean="0">
                <a:solidFill>
                  <a:srgbClr val="FF0000"/>
                </a:solidFill>
              </a:rPr>
              <a:t>The Parallel Story</a:t>
            </a:r>
            <a:endParaRPr lang="en-US" sz="3200" cap="none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37003" y="1676400"/>
            <a:ext cx="846302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B0F0"/>
                </a:solidFill>
                <a:sym typeface="Wingdings"/>
              </a:rPr>
              <a:t> </a:t>
            </a:r>
            <a:r>
              <a:rPr lang="en-US" sz="2400" dirty="0" smtClean="0">
                <a:solidFill>
                  <a:srgbClr val="FFFF00"/>
                </a:solidFill>
                <a:sym typeface="Wingdings"/>
              </a:rPr>
              <a:t> </a:t>
            </a:r>
            <a:r>
              <a:rPr lang="en-US" sz="2400" dirty="0" smtClean="0">
                <a:solidFill>
                  <a:srgbClr val="FFFF00"/>
                </a:solidFill>
              </a:rPr>
              <a:t>The Protestant Reformation caused church leaders to seek music that </a:t>
            </a:r>
          </a:p>
          <a:p>
            <a:r>
              <a:rPr lang="en-US" sz="2400" dirty="0" smtClean="0">
                <a:solidFill>
                  <a:srgbClr val="FFFF00"/>
                </a:solidFill>
              </a:rPr>
              <a:t>would more effectively convey the teachings of the church to a largely</a:t>
            </a:r>
          </a:p>
          <a:p>
            <a:r>
              <a:rPr lang="en-US" sz="2400" dirty="0" smtClean="0">
                <a:solidFill>
                  <a:srgbClr val="FFFF00"/>
                </a:solidFill>
              </a:rPr>
              <a:t> illiterate population.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4800" y="3276600"/>
            <a:ext cx="842570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B0F0"/>
                </a:solidFill>
                <a:sym typeface="Wingdings"/>
              </a:rPr>
              <a:t> </a:t>
            </a:r>
            <a:r>
              <a:rPr lang="en-US" sz="1400" dirty="0" smtClean="0">
                <a:solidFill>
                  <a:srgbClr val="00B0F0"/>
                </a:solidFill>
                <a:sym typeface="Wingdings"/>
              </a:rPr>
              <a:t> </a:t>
            </a:r>
            <a:r>
              <a:rPr lang="en-US" sz="2400" dirty="0" smtClean="0">
                <a:solidFill>
                  <a:srgbClr val="FFFF00"/>
                </a:solidFill>
              </a:rPr>
              <a:t>Just  like the </a:t>
            </a:r>
            <a:r>
              <a:rPr lang="en-US" sz="2400" dirty="0" err="1" smtClean="0">
                <a:solidFill>
                  <a:srgbClr val="FFFF00"/>
                </a:solidFill>
              </a:rPr>
              <a:t>Camerata</a:t>
            </a:r>
            <a:r>
              <a:rPr lang="en-US" sz="2400" dirty="0" smtClean="0">
                <a:solidFill>
                  <a:srgbClr val="FFFF00"/>
                </a:solidFill>
              </a:rPr>
              <a:t>, church leaders rebelled against the complexity</a:t>
            </a:r>
          </a:p>
          <a:p>
            <a:r>
              <a:rPr lang="en-US" sz="2400" dirty="0" smtClean="0">
                <a:solidFill>
                  <a:srgbClr val="FFFF00"/>
                </a:solidFill>
              </a:rPr>
              <a:t>of Renaissance polyphony.  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72862" y="4455651"/>
            <a:ext cx="670888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B0F0"/>
                </a:solidFill>
                <a:sym typeface="Wingdings"/>
              </a:rPr>
              <a:t> </a:t>
            </a:r>
            <a:r>
              <a:rPr lang="en-US" sz="1400" dirty="0" smtClean="0">
                <a:solidFill>
                  <a:srgbClr val="00B0F0"/>
                </a:solidFill>
                <a:sym typeface="Wingdings"/>
              </a:rPr>
              <a:t> </a:t>
            </a:r>
            <a:r>
              <a:rPr lang="en-US" sz="2400" dirty="0" smtClean="0">
                <a:solidFill>
                  <a:srgbClr val="FFFF00"/>
                </a:solidFill>
              </a:rPr>
              <a:t>Simultaneously the secular world developed opera and </a:t>
            </a:r>
          </a:p>
          <a:p>
            <a:r>
              <a:rPr lang="en-US" sz="2400" dirty="0" smtClean="0">
                <a:solidFill>
                  <a:srgbClr val="FFFF00"/>
                </a:solidFill>
              </a:rPr>
              <a:t>the religious world developed the oratorio</a:t>
            </a:r>
            <a:endParaRPr lang="en-US" sz="2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5616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4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4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4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4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609600"/>
            <a:ext cx="7771443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303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Horizon">
  <a:themeElements>
    <a:clrScheme name="Custom 7">
      <a:dk1>
        <a:srgbClr val="000000"/>
      </a:dk1>
      <a:lt1>
        <a:srgbClr val="FFFFFF"/>
      </a:lt1>
      <a:dk2>
        <a:srgbClr val="1F2123"/>
      </a:dk2>
      <a:lt2>
        <a:srgbClr val="DC9E1F"/>
      </a:lt2>
      <a:accent1>
        <a:srgbClr val="7E97AD"/>
      </a:accent1>
      <a:accent2>
        <a:srgbClr val="CC8E60"/>
      </a:accent2>
      <a:accent3>
        <a:srgbClr val="7A6A60"/>
      </a:accent3>
      <a:accent4>
        <a:srgbClr val="B4936D"/>
      </a:accent4>
      <a:accent5>
        <a:srgbClr val="67787B"/>
      </a:accent5>
      <a:accent6>
        <a:srgbClr val="9D936F"/>
      </a:accent6>
      <a:hlink>
        <a:srgbClr val="00B0F0"/>
      </a:hlink>
      <a:folHlink>
        <a:srgbClr val="EBC576"/>
      </a:folHlink>
    </a:clrScheme>
    <a:fontScheme name="Horizon">
      <a:maj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40000"/>
              </a:schemeClr>
            </a:gs>
            <a:gs pos="31000">
              <a:schemeClr val="phClr">
                <a:tint val="100000"/>
                <a:shade val="90000"/>
                <a:alpha val="100000"/>
              </a:schemeClr>
            </a:gs>
            <a:gs pos="100000">
              <a:schemeClr val="phClr">
                <a:tint val="100000"/>
                <a:shade val="80000"/>
                <a:alpha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80000"/>
              </a:schemeClr>
            </a:gs>
            <a:gs pos="41000">
              <a:schemeClr val="phClr">
                <a:tint val="100000"/>
                <a:shade val="100000"/>
                <a:alpha val="100000"/>
                <a:satMod val="150000"/>
              </a:schemeClr>
            </a:gs>
            <a:gs pos="100000">
              <a:schemeClr val="phClr">
                <a:tint val="100000"/>
                <a:shade val="65000"/>
                <a:alpha val="100000"/>
              </a:schemeClr>
            </a:gs>
          </a:gsLst>
          <a:path path="circle">
            <a:fillToRect l="50000" t="8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Horizon</Template>
  <TotalTime>4892</TotalTime>
  <Words>3863</Words>
  <Application>Microsoft Office PowerPoint</Application>
  <PresentationFormat>On-screen Show (4:3)</PresentationFormat>
  <Paragraphs>644</Paragraphs>
  <Slides>45</Slides>
  <Notes>2</Notes>
  <HiddenSlides>0</HiddenSlides>
  <MMClips>7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46" baseType="lpstr">
      <vt:lpstr>Horizon</vt:lpstr>
      <vt:lpstr>The Most Beautiful Melodies Ever Sung</vt:lpstr>
      <vt:lpstr>The Plan</vt:lpstr>
      <vt:lpstr>The Goal</vt:lpstr>
      <vt:lpstr>A Theory of Humanity</vt:lpstr>
      <vt:lpstr>The Range of Listening Practices</vt:lpstr>
      <vt:lpstr>Opera</vt:lpstr>
      <vt:lpstr>The History of Opera</vt:lpstr>
      <vt:lpstr>History of Opera  The Parallel Story</vt:lpstr>
      <vt:lpstr>PowerPoint Presentation</vt:lpstr>
      <vt:lpstr>The Bardic Tradition</vt:lpstr>
      <vt:lpstr>Coloratura</vt:lpstr>
      <vt:lpstr>The Coloratura of Opera A Traditional Style</vt:lpstr>
      <vt:lpstr>Folk Ballad Styles of the Middle East</vt:lpstr>
      <vt:lpstr>Formal Performance of Medieval Turkish Literature</vt:lpstr>
      <vt:lpstr>Troubadours - Trobairitz – Trouveres  Minnesingers - Jongleurs</vt:lpstr>
      <vt:lpstr>Vocal Ranges</vt:lpstr>
      <vt:lpstr>Vocal Ranges In Opera</vt:lpstr>
      <vt:lpstr>Most Played Composers</vt:lpstr>
      <vt:lpstr>Most Popular Operas Five Seasons  2009 – 2014 900 Theatres</vt:lpstr>
      <vt:lpstr>Most Popular 20th Century Operas </vt:lpstr>
      <vt:lpstr>Cities with the Most Opera Performances</vt:lpstr>
      <vt:lpstr>Countries with the Most Opera Performances</vt:lpstr>
      <vt:lpstr>Vocabulary</vt:lpstr>
      <vt:lpstr>Five Qualities of Good Melodies</vt:lpstr>
      <vt:lpstr>The Operas</vt:lpstr>
      <vt:lpstr>Rigoletto Giuseppe Verdi  - 1851</vt:lpstr>
      <vt:lpstr>La donna è mobile Woman is unstable</vt:lpstr>
      <vt:lpstr>Xerxes George Fredrick Handel 1738</vt:lpstr>
      <vt:lpstr>Ombra Mai Fu Never was a Shade</vt:lpstr>
      <vt:lpstr>Die Zauberflöte The Magic Flute Wolfgang Amadeus Mozart 1791</vt:lpstr>
      <vt:lpstr>Der Hölle Rache kocht in meinem Herzen The Rage of Hell Boils in my Heart</vt:lpstr>
      <vt:lpstr>Die Zauberflöte</vt:lpstr>
      <vt:lpstr>The Barber of Seville, or The Futile Precaution  Gioachino Rossini - 1816  Largo al factotum  </vt:lpstr>
      <vt:lpstr>PowerPoint Presentation</vt:lpstr>
      <vt:lpstr>Norma Vincenzo Salvatore Carmelo Francesco Bellini  1831 Casta Diva  </vt:lpstr>
      <vt:lpstr>Casta Diva</vt:lpstr>
      <vt:lpstr>Tosca Giacomo Puccini - 1900  E lucevan le stelle</vt:lpstr>
      <vt:lpstr>I Pagliacci Ruggero Leoncavallo - 1892 Vesti la Guibba   </vt:lpstr>
      <vt:lpstr>Vesta La Giubba Ruggero Leoncavallo</vt:lpstr>
      <vt:lpstr>Madama Butterfly Giacomo Puccini -1904 Un bel di </vt:lpstr>
      <vt:lpstr>One Good Day</vt:lpstr>
      <vt:lpstr>La Bohème The Bohemians Giuseppe Verdi 1896</vt:lpstr>
      <vt:lpstr> La Boheme Quando m'en vo’</vt:lpstr>
      <vt:lpstr>Gianni Schicchi  Giacomo Puccini 1918  O mio babbino caro</vt:lpstr>
      <vt:lpstr>O mio babbino caro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Bill Troxler</dc:creator>
  <cp:lastModifiedBy>Bill Troxler</cp:lastModifiedBy>
  <cp:revision>331</cp:revision>
  <dcterms:created xsi:type="dcterms:W3CDTF">2015-04-05T20:41:55Z</dcterms:created>
  <dcterms:modified xsi:type="dcterms:W3CDTF">2017-06-22T23:30:49Z</dcterms:modified>
</cp:coreProperties>
</file>