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8" r:id="rId3"/>
    <p:sldId id="259" r:id="rId4"/>
    <p:sldId id="275" r:id="rId5"/>
    <p:sldId id="277" r:id="rId6"/>
    <p:sldId id="257" r:id="rId7"/>
    <p:sldId id="261" r:id="rId8"/>
    <p:sldId id="262" r:id="rId9"/>
    <p:sldId id="27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34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eg"/><Relationship Id="rId4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e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5DD0A7D4-5781-4819-AF33-C5CE25A2D297}">
      <dgm:prSet phldrT="[Text]" custT="1"/>
      <dgm:spPr/>
      <dgm:t>
        <a:bodyPr lIns="73152" tIns="274320" rIns="73152"/>
        <a:lstStyle/>
        <a:p>
          <a:pPr algn="ctr"/>
          <a:r>
            <a:rPr lang="en-US" sz="2200" dirty="0" smtClean="0">
              <a:latin typeface="Corbel" pitchFamily="34" charset="0"/>
            </a:rPr>
            <a:t>Origins</a:t>
          </a:r>
          <a:endParaRPr lang="en-US" sz="2200" dirty="0">
            <a:latin typeface="Corbel" pitchFamily="34" charset="0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ctr"/>
          <a:r>
            <a:rPr lang="en-US" sz="2200" dirty="0" smtClean="0">
              <a:latin typeface="Corbel" pitchFamily="34" charset="0"/>
            </a:rPr>
            <a:t>Major</a:t>
          </a:r>
        </a:p>
        <a:p>
          <a:pPr algn="ctr"/>
          <a:r>
            <a:rPr lang="en-US" sz="2200" dirty="0" smtClean="0">
              <a:latin typeface="Corbel" pitchFamily="34" charset="0"/>
            </a:rPr>
            <a:t>Moments</a:t>
          </a:r>
          <a:endParaRPr lang="en-US" sz="2200" dirty="0">
            <a:latin typeface="Corbel" pitchFamily="34" charset="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n-US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n-US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ctr"/>
          <a:r>
            <a:rPr lang="en-US" sz="2200" dirty="0" smtClean="0">
              <a:latin typeface="Corbel" pitchFamily="34" charset="0"/>
            </a:rPr>
            <a:t>Human Stories of Music</a:t>
          </a:r>
          <a:endParaRPr lang="en-US" sz="2200" dirty="0">
            <a:latin typeface="Corbel" pitchFamily="34" charset="0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n-US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n-US"/>
        </a:p>
      </dgm:t>
    </dgm:pt>
    <dgm:pt modelId="{C20F2834-7A4B-463C-ABDE-12FFE93933A3}">
      <dgm:prSet phldrT="[Text]" custT="1"/>
      <dgm:spPr/>
      <dgm:t>
        <a:bodyPr lIns="73152" tIns="274320" rIns="73152"/>
        <a:lstStyle/>
        <a:p>
          <a:pPr algn="ctr"/>
          <a:r>
            <a:rPr lang="en-US" sz="2200" dirty="0" smtClean="0">
              <a:latin typeface="Corbel" pitchFamily="34" charset="0"/>
            </a:rPr>
            <a:t>Musicians and society</a:t>
          </a:r>
        </a:p>
        <a:p>
          <a:pPr algn="ctr"/>
          <a:endParaRPr lang="en-US" sz="2200" dirty="0">
            <a:latin typeface="Corbel" pitchFamily="34" charset="0"/>
          </a:endParaRP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n-US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n-U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 custLinFactNeighborX="901" custLinFactNeighborY="-16584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0" presStyleCnt="4"/>
      <dgm:spPr/>
    </dgm:pt>
    <dgm:pt modelId="{BF646D7A-C7D0-4489-A68F-61F32B7DB0C6}" type="pres">
      <dgm:prSet presAssocID="{5DD0A7D4-5781-4819-AF33-C5CE25A2D297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1" presStyleCnt="4"/>
      <dgm:spPr/>
    </dgm:pt>
    <dgm:pt modelId="{41BC1ABA-1F87-4B1E-94EC-41724CD12655}" type="pres">
      <dgm:prSet presAssocID="{77AF15ED-F058-4A0B-B979-9880C6062DF0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2" presStyleCnt="4"/>
      <dgm:spPr/>
    </dgm:pt>
    <dgm:pt modelId="{D88C7409-AB93-4FE3-A61D-F51EE8A4B008}" type="pres">
      <dgm:prSet presAssocID="{5DF8D196-4D3D-4940-9F32-682169997D7A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6E58D0-F06D-4082-9183-0F2955E6C631}" type="pres">
      <dgm:prSet presAssocID="{90C1E242-23BD-452C-B222-DCFA2D4DAE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C36F4-A127-4733-8CAC-70994BB842F2}" type="pres">
      <dgm:prSet presAssocID="{C20F2834-7A4B-463C-ABDE-12FFE93933A3}" presName="invisiNode" presStyleLbl="node1" presStyleIdx="3" presStyleCnt="4"/>
      <dgm:spPr/>
    </dgm:pt>
    <dgm:pt modelId="{B68F94D2-D73D-420A-802B-DFDC9BE4ED4C}" type="pres">
      <dgm:prSet presAssocID="{C20F2834-7A4B-463C-ABDE-12FFE93933A3}" presName="imagNode" presStyleLbl="fgImgPlace1" presStyleIdx="3" presStyleCnt="4" custScaleX="89684" custScaleY="89959" custLinFactNeighborX="6645" custLinFactNeighborY="167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  <dgm:t>
        <a:bodyPr/>
        <a:lstStyle/>
        <a:p>
          <a:endParaRPr lang="en-US"/>
        </a:p>
      </dgm:t>
    </dgm:pt>
  </dgm:ptLst>
  <dgm:cxnLst>
    <dgm:cxn modelId="{7417CC53-98FE-43F4-BF56-8508FB7DA803}" srcId="{AA690160-D328-4B69-A035-90D3C82FA0A6}" destId="{5DD0A7D4-5781-4819-AF33-C5CE25A2D297}" srcOrd="0" destOrd="0" parTransId="{05B7C26E-C389-4346-849B-05526EF2C457}" sibTransId="{FD53903F-8A86-4D24-917A-36748269F973}"/>
    <dgm:cxn modelId="{0BD6E653-1FD7-4729-80D6-19EF045B57EF}" type="presOf" srcId="{77AF15ED-F058-4A0B-B979-9880C6062DF0}" destId="{5284ED54-4761-44DA-8086-D5FD397A1C95}" srcOrd="0" destOrd="0" presId="urn:microsoft.com/office/officeart/2005/8/layout/pList2#1"/>
    <dgm:cxn modelId="{CD3B69F4-72CF-49E2-8926-8FD63E771977}" srcId="{AA690160-D328-4B69-A035-90D3C82FA0A6}" destId="{77AF15ED-F058-4A0B-B979-9880C6062DF0}" srcOrd="1" destOrd="0" parTransId="{0DF2CDB2-0880-4047-8447-A17EAE7580E4}" sibTransId="{E3B236AA-E864-46E4-BC91-F2D73633FEA4}"/>
    <dgm:cxn modelId="{4C839C11-576D-4F8B-A506-F28B1DFFF881}" srcId="{AA690160-D328-4B69-A035-90D3C82FA0A6}" destId="{C20F2834-7A4B-463C-ABDE-12FFE93933A3}" srcOrd="3" destOrd="0" parTransId="{BCFE97E8-F389-4CB9-AF67-54F99688D24C}" sibTransId="{CAE5F0D1-5C6A-4BF8-ACC0-DB67084C99C7}"/>
    <dgm:cxn modelId="{C0018CEB-DE10-441A-9F98-6FD077C2A355}" type="presOf" srcId="{5DD0A7D4-5781-4819-AF33-C5CE25A2D297}" destId="{E4B0666F-2CF1-4C21-A251-46E6EBFF7C1D}" srcOrd="0" destOrd="0" presId="urn:microsoft.com/office/officeart/2005/8/layout/pList2#1"/>
    <dgm:cxn modelId="{F145B838-4AC1-4C5A-8A5F-CC2ECA30E8E4}" type="presOf" srcId="{5DF8D196-4D3D-4940-9F32-682169997D7A}" destId="{87B5BDBA-3C7A-41F1-8C33-F13937A84B36}" srcOrd="0" destOrd="0" presId="urn:microsoft.com/office/officeart/2005/8/layout/pList2#1"/>
    <dgm:cxn modelId="{B9B85342-AC50-4E97-8E9E-2FD870B1E881}" srcId="{AA690160-D328-4B69-A035-90D3C82FA0A6}" destId="{5DF8D196-4D3D-4940-9F32-682169997D7A}" srcOrd="2" destOrd="0" parTransId="{51CE1848-AB2A-4E28-8CF5-8442E546E0C5}" sibTransId="{90C1E242-23BD-452C-B222-DCFA2D4DAE3B}"/>
    <dgm:cxn modelId="{7787CF73-553C-4FAD-A3F3-7D68688D4C42}" type="presOf" srcId="{90C1E242-23BD-452C-B222-DCFA2D4DAE3B}" destId="{CA6E58D0-F06D-4082-9183-0F2955E6C631}" srcOrd="0" destOrd="0" presId="urn:microsoft.com/office/officeart/2005/8/layout/pList2#1"/>
    <dgm:cxn modelId="{8C4D35D0-D410-4836-8C92-471943B7DAAD}" type="presOf" srcId="{FD53903F-8A86-4D24-917A-36748269F973}" destId="{CAAEED2F-AC44-4514-84C2-160FDC42F579}" srcOrd="0" destOrd="0" presId="urn:microsoft.com/office/officeart/2005/8/layout/pList2#1"/>
    <dgm:cxn modelId="{07E27867-D525-4E70-9496-04B562576DC6}" type="presOf" srcId="{E3B236AA-E864-46E4-BC91-F2D73633FEA4}" destId="{A9D6457D-CBBF-4A28-8C38-C3F75EA43CF1}" srcOrd="0" destOrd="0" presId="urn:microsoft.com/office/officeart/2005/8/layout/pList2#1"/>
    <dgm:cxn modelId="{467EF238-B274-4668-AD9C-EBD2F3BB749B}" type="presOf" srcId="{AA690160-D328-4B69-A035-90D3C82FA0A6}" destId="{9E4DC8AD-1AC7-4E53-B32C-25202AFDB195}" srcOrd="0" destOrd="0" presId="urn:microsoft.com/office/officeart/2005/8/layout/pList2#1"/>
    <dgm:cxn modelId="{5701B28F-0005-4061-8905-265596E36017}" type="presOf" srcId="{C20F2834-7A4B-463C-ABDE-12FFE93933A3}" destId="{9B706799-997B-4F74-B652-58B58A51EA58}" srcOrd="0" destOrd="0" presId="urn:microsoft.com/office/officeart/2005/8/layout/pList2#1"/>
    <dgm:cxn modelId="{8C3D29FC-E787-470C-ABE8-2A5408AB10EF}" type="presParOf" srcId="{9E4DC8AD-1AC7-4E53-B32C-25202AFDB195}" destId="{ACBF4AF3-FAB8-444C-81AB-52C89640E279}" srcOrd="0" destOrd="0" presId="urn:microsoft.com/office/officeart/2005/8/layout/pList2#1"/>
    <dgm:cxn modelId="{7F38B3B5-BB10-4CB9-BBC2-47B657C5E745}" type="presParOf" srcId="{9E4DC8AD-1AC7-4E53-B32C-25202AFDB195}" destId="{78248EF9-FFBB-4EB0-94C4-16A1D0A1A170}" srcOrd="1" destOrd="0" presId="urn:microsoft.com/office/officeart/2005/8/layout/pList2#1"/>
    <dgm:cxn modelId="{D26550DB-4377-4A70-A563-1BF79D17FC5D}" type="presParOf" srcId="{78248EF9-FFBB-4EB0-94C4-16A1D0A1A170}" destId="{0C509E44-86D3-42D8-94FF-9B9788BAB857}" srcOrd="0" destOrd="0" presId="urn:microsoft.com/office/officeart/2005/8/layout/pList2#1"/>
    <dgm:cxn modelId="{3518856B-F7AD-41D7-B050-718276914FC3}" type="presParOf" srcId="{0C509E44-86D3-42D8-94FF-9B9788BAB857}" destId="{E4B0666F-2CF1-4C21-A251-46E6EBFF7C1D}" srcOrd="0" destOrd="0" presId="urn:microsoft.com/office/officeart/2005/8/layout/pList2#1"/>
    <dgm:cxn modelId="{533CA1ED-DE23-4AEA-8B7F-375FF3C22A4A}" type="presParOf" srcId="{0C509E44-86D3-42D8-94FF-9B9788BAB857}" destId="{BBFA0B92-8C45-4EAA-A200-A78384D846A7}" srcOrd="1" destOrd="0" presId="urn:microsoft.com/office/officeart/2005/8/layout/pList2#1"/>
    <dgm:cxn modelId="{3DE9BB7D-D8EA-4932-A3E0-835C8749D03C}" type="presParOf" srcId="{0C509E44-86D3-42D8-94FF-9B9788BAB857}" destId="{BF646D7A-C7D0-4489-A68F-61F32B7DB0C6}" srcOrd="2" destOrd="0" presId="urn:microsoft.com/office/officeart/2005/8/layout/pList2#1"/>
    <dgm:cxn modelId="{61AD31C6-58CA-450A-87C2-6FC63F67521F}" type="presParOf" srcId="{78248EF9-FFBB-4EB0-94C4-16A1D0A1A170}" destId="{CAAEED2F-AC44-4514-84C2-160FDC42F579}" srcOrd="1" destOrd="0" presId="urn:microsoft.com/office/officeart/2005/8/layout/pList2#1"/>
    <dgm:cxn modelId="{8AFB725D-5C67-4603-A35E-D08C79A296C5}" type="presParOf" srcId="{78248EF9-FFBB-4EB0-94C4-16A1D0A1A170}" destId="{3617A269-0CD9-4948-9932-FA1AD12DE27E}" srcOrd="2" destOrd="0" presId="urn:microsoft.com/office/officeart/2005/8/layout/pList2#1"/>
    <dgm:cxn modelId="{FA0FFD5A-1A1D-4A41-85A7-159D8D9A5F2F}" type="presParOf" srcId="{3617A269-0CD9-4948-9932-FA1AD12DE27E}" destId="{5284ED54-4761-44DA-8086-D5FD397A1C95}" srcOrd="0" destOrd="0" presId="urn:microsoft.com/office/officeart/2005/8/layout/pList2#1"/>
    <dgm:cxn modelId="{00722E3D-3E28-40DC-9A9C-51361EB1B575}" type="presParOf" srcId="{3617A269-0CD9-4948-9932-FA1AD12DE27E}" destId="{9666B65F-B8AB-44AD-8F33-AF566667E781}" srcOrd="1" destOrd="0" presId="urn:microsoft.com/office/officeart/2005/8/layout/pList2#1"/>
    <dgm:cxn modelId="{4F662260-7B09-47B5-863A-759806DB576C}" type="presParOf" srcId="{3617A269-0CD9-4948-9932-FA1AD12DE27E}" destId="{41BC1ABA-1F87-4B1E-94EC-41724CD12655}" srcOrd="2" destOrd="0" presId="urn:microsoft.com/office/officeart/2005/8/layout/pList2#1"/>
    <dgm:cxn modelId="{E0AB8D34-BAB9-4CBD-99E1-E6E3A40A48DD}" type="presParOf" srcId="{78248EF9-FFBB-4EB0-94C4-16A1D0A1A170}" destId="{A9D6457D-CBBF-4A28-8C38-C3F75EA43CF1}" srcOrd="3" destOrd="0" presId="urn:microsoft.com/office/officeart/2005/8/layout/pList2#1"/>
    <dgm:cxn modelId="{37BFBB8E-CCAB-4C7D-B7CF-2D97AB13FD16}" type="presParOf" srcId="{78248EF9-FFBB-4EB0-94C4-16A1D0A1A170}" destId="{CDFA4098-C274-4C84-9513-F0698696D98A}" srcOrd="4" destOrd="0" presId="urn:microsoft.com/office/officeart/2005/8/layout/pList2#1"/>
    <dgm:cxn modelId="{A60DE4EE-AAF7-47D6-934A-C10951E84F86}" type="presParOf" srcId="{CDFA4098-C274-4C84-9513-F0698696D98A}" destId="{87B5BDBA-3C7A-41F1-8C33-F13937A84B36}" srcOrd="0" destOrd="0" presId="urn:microsoft.com/office/officeart/2005/8/layout/pList2#1"/>
    <dgm:cxn modelId="{71E69528-A0B9-4AE0-BD2E-9A85AD8D2B66}" type="presParOf" srcId="{CDFA4098-C274-4C84-9513-F0698696D98A}" destId="{928528D1-DD5F-4687-9BFE-878C43D23D5D}" srcOrd="1" destOrd="0" presId="urn:microsoft.com/office/officeart/2005/8/layout/pList2#1"/>
    <dgm:cxn modelId="{3CD74A47-73AD-4D8A-A9B1-75A14D631AAA}" type="presParOf" srcId="{CDFA4098-C274-4C84-9513-F0698696D98A}" destId="{D88C7409-AB93-4FE3-A61D-F51EE8A4B008}" srcOrd="2" destOrd="0" presId="urn:microsoft.com/office/officeart/2005/8/layout/pList2#1"/>
    <dgm:cxn modelId="{20AC1888-6029-4F0F-9621-1344895B2B88}" type="presParOf" srcId="{78248EF9-FFBB-4EB0-94C4-16A1D0A1A170}" destId="{CA6E58D0-F06D-4082-9183-0F2955E6C631}" srcOrd="5" destOrd="0" presId="urn:microsoft.com/office/officeart/2005/8/layout/pList2#1"/>
    <dgm:cxn modelId="{A30368D8-F06C-471F-B3E6-31F0E39D59F6}" type="presParOf" srcId="{78248EF9-FFBB-4EB0-94C4-16A1D0A1A170}" destId="{8AC8F713-1879-4B70-BB31-C5C195E24471}" srcOrd="6" destOrd="0" presId="urn:microsoft.com/office/officeart/2005/8/layout/pList2#1"/>
    <dgm:cxn modelId="{70E9C49D-6045-4777-9B5C-3D3FEC214512}" type="presParOf" srcId="{8AC8F713-1879-4B70-BB31-C5C195E24471}" destId="{9B706799-997B-4F74-B652-58B58A51EA58}" srcOrd="0" destOrd="0" presId="urn:microsoft.com/office/officeart/2005/8/layout/pList2#1"/>
    <dgm:cxn modelId="{A2539CED-3BF3-4CAB-8929-B92639C0C176}" type="presParOf" srcId="{8AC8F713-1879-4B70-BB31-C5C195E24471}" destId="{AF8C36F4-A127-4733-8CAC-70994BB842F2}" srcOrd="1" destOrd="0" presId="urn:microsoft.com/office/officeart/2005/8/layout/pList2#1"/>
    <dgm:cxn modelId="{E9288A1E-4B57-461B-A09D-4B13D2B89236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1531620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46D7A-C7D0-4489-A68F-61F32B7DB0C6}">
      <dsp:nvSpPr>
        <dsp:cNvPr id="0" name=""/>
        <dsp:cNvSpPr/>
      </dsp:nvSpPr>
      <dsp:spPr>
        <a:xfrm>
          <a:off x="256075" y="204216"/>
          <a:ext cx="1847918" cy="11231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256075" y="1531620"/>
          <a:ext cx="1847918" cy="187198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orbel" pitchFamily="34" charset="0"/>
            </a:rPr>
            <a:t>Origins</a:t>
          </a:r>
          <a:endParaRPr lang="en-US" sz="2200" kern="1200" dirty="0">
            <a:latin typeface="Corbel" pitchFamily="34" charset="0"/>
          </a:endParaRPr>
        </a:p>
      </dsp:txBody>
      <dsp:txXfrm rot="10800000">
        <a:off x="312905" y="1531620"/>
        <a:ext cx="1734258" cy="1815150"/>
      </dsp:txXfrm>
    </dsp:sp>
    <dsp:sp modelId="{41BC1ABA-1F87-4B1E-94EC-41724CD12655}">
      <dsp:nvSpPr>
        <dsp:cNvPr id="0" name=""/>
        <dsp:cNvSpPr/>
      </dsp:nvSpPr>
      <dsp:spPr>
        <a:xfrm>
          <a:off x="2288785" y="204216"/>
          <a:ext cx="1847918" cy="11231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2288785" y="1531620"/>
          <a:ext cx="1847918" cy="187198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49558"/>
                <a:satOff val="-13167"/>
                <a:lumOff val="-5360"/>
                <a:alphaOff val="0"/>
                <a:shade val="85000"/>
              </a:schemeClr>
            </a:gs>
            <a:gs pos="100000">
              <a:schemeClr val="accent2">
                <a:hueOff val="-49558"/>
                <a:satOff val="-13167"/>
                <a:lumOff val="-536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orbel" pitchFamily="34" charset="0"/>
            </a:rPr>
            <a:t>Major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orbel" pitchFamily="34" charset="0"/>
            </a:rPr>
            <a:t>Moments</a:t>
          </a:r>
          <a:endParaRPr lang="en-US" sz="2200" kern="1200" dirty="0">
            <a:latin typeface="Corbel" pitchFamily="34" charset="0"/>
          </a:endParaRPr>
        </a:p>
      </dsp:txBody>
      <dsp:txXfrm rot="10800000">
        <a:off x="2345615" y="1531620"/>
        <a:ext cx="1734258" cy="1815150"/>
      </dsp:txXfrm>
    </dsp:sp>
    <dsp:sp modelId="{D88C7409-AB93-4FE3-A61D-F51EE8A4B008}">
      <dsp:nvSpPr>
        <dsp:cNvPr id="0" name=""/>
        <dsp:cNvSpPr/>
      </dsp:nvSpPr>
      <dsp:spPr>
        <a:xfrm>
          <a:off x="4321495" y="204216"/>
          <a:ext cx="1847918" cy="11231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4321495" y="1531620"/>
          <a:ext cx="1847918" cy="187198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99115"/>
                <a:satOff val="-26335"/>
                <a:lumOff val="-10719"/>
                <a:alphaOff val="0"/>
                <a:shade val="85000"/>
              </a:schemeClr>
            </a:gs>
            <a:gs pos="100000">
              <a:schemeClr val="accent2">
                <a:hueOff val="-99115"/>
                <a:satOff val="-26335"/>
                <a:lumOff val="-10719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orbel" pitchFamily="34" charset="0"/>
            </a:rPr>
            <a:t>Human Stories of Music</a:t>
          </a:r>
          <a:endParaRPr lang="en-US" sz="2200" kern="1200" dirty="0">
            <a:latin typeface="Corbel" pitchFamily="34" charset="0"/>
          </a:endParaRPr>
        </a:p>
      </dsp:txBody>
      <dsp:txXfrm rot="10800000">
        <a:off x="4378325" y="1531620"/>
        <a:ext cx="1734258" cy="1815150"/>
      </dsp:txXfrm>
    </dsp:sp>
    <dsp:sp modelId="{B68F94D2-D73D-420A-802B-DFDC9BE4ED4C}">
      <dsp:nvSpPr>
        <dsp:cNvPr id="0" name=""/>
        <dsp:cNvSpPr/>
      </dsp:nvSpPr>
      <dsp:spPr>
        <a:xfrm>
          <a:off x="6572316" y="279396"/>
          <a:ext cx="1657287" cy="1010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6354206" y="1531620"/>
          <a:ext cx="1847918" cy="187198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148673"/>
                <a:satOff val="-39502"/>
                <a:lumOff val="-16079"/>
                <a:alphaOff val="0"/>
                <a:shade val="85000"/>
              </a:schemeClr>
            </a:gs>
            <a:gs pos="100000">
              <a:schemeClr val="accent2">
                <a:hueOff val="-148673"/>
                <a:satOff val="-39502"/>
                <a:lumOff val="-16079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orbel" pitchFamily="34" charset="0"/>
            </a:rPr>
            <a:t>Musicians and society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Corbel" pitchFamily="34" charset="0"/>
          </a:endParaRPr>
        </a:p>
      </dsp:txBody>
      <dsp:txXfrm rot="10800000">
        <a:off x="6411036" y="1531620"/>
        <a:ext cx="1734258" cy="1815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2FF43-B24C-4C8E-8C7C-831CF662B58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6DE75-AF52-46E0-BA16-5D0E2AA3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4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Animated </a:t>
            </a:r>
            <a:r>
              <a:rPr lang="en-US" sz="1400" b="1" baseline="0" dirty="0" smtClean="0"/>
              <a:t>picture list with color text tabs</a:t>
            </a:r>
            <a:endParaRPr lang="en-US" sz="1400" b="1" dirty="0" smtClean="0"/>
          </a:p>
          <a:p>
            <a:r>
              <a:rPr lang="en-US" sz="1400" dirty="0" smtClean="0"/>
              <a:t>(Intermediate)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SmartArt effects on this page,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SmartArt</a:t>
            </a:r>
            <a:r>
              <a:rPr lang="en-US" sz="1200" b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Choose a SmartArt Graphic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 pane, double-click </a:t>
            </a:r>
            <a:r>
              <a:rPr lang="en-US" sz="1200" b="1" baseline="0" dirty="0" smtClean="0"/>
              <a:t>Horizontal Picture List </a:t>
            </a:r>
            <a:r>
              <a:rPr lang="en-US" sz="1200" baseline="0" dirty="0" smtClean="0"/>
              <a:t>(fifth row, second option from the left) to insert the graphic into the slide.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Press and hold CTRL, and select the picture placeholder and text shape (top and bottom shape) in one of the objects. 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Design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Create Graphic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Shape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Add Shape After</a:t>
            </a:r>
            <a:r>
              <a:rPr lang="en-US" sz="1200" b="0" baseline="0" dirty="0" smtClean="0"/>
              <a:t>. Repeat this process one more time for a total of five picture placeholders and text shapes.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Select the graphic. 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Size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Height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4.44”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9.25”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Center</a:t>
            </a:r>
            <a:r>
              <a:rPr lang="en-US" sz="1200" b="0" baseline="0" dirty="0" smtClean="0"/>
              <a:t>. 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text.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n-US" sz="1200" dirty="0" smtClean="0"/>
              <a:t>Press and hold </a:t>
            </a:r>
            <a:r>
              <a:rPr lang="en-US" sz="1200" baseline="0" dirty="0" smtClean="0"/>
              <a:t>CTRL, and then select all five text boxes in the graphic.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group, </a:t>
            </a:r>
            <a:r>
              <a:rPr lang="en-US" sz="1200" b="0" baseline="0" dirty="0" smtClean="0"/>
              <a:t>select </a:t>
            </a:r>
            <a:r>
              <a:rPr lang="en-US" sz="1200" b="1" baseline="0" dirty="0" smtClean="0"/>
              <a:t>Corbel </a:t>
            </a:r>
            <a:r>
              <a:rPr lang="en-US" sz="1200" baseline="0" dirty="0" smtClean="0"/>
              <a:t>from the </a:t>
            </a:r>
            <a:r>
              <a:rPr lang="en-US" sz="1200" b="1" baseline="0" dirty="0" smtClean="0"/>
              <a:t>Font </a:t>
            </a:r>
            <a:r>
              <a:rPr lang="en-US" sz="1200" b="0" baseline="0" dirty="0" smtClean="0"/>
              <a:t>list,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enter </a:t>
            </a:r>
            <a:r>
              <a:rPr lang="en-US" sz="1200" b="1" baseline="0" dirty="0" smtClean="0"/>
              <a:t>22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box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Colorful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Colorful Range – Accent Colors 2 to 3 </a:t>
            </a:r>
            <a:r>
              <a:rPr lang="en-US" sz="1200" b="0" baseline="0" dirty="0" smtClean="0"/>
              <a:t>(second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Best Match for Document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Moderate Effect </a:t>
            </a:r>
            <a:r>
              <a:rPr lang="en-US" sz="1200" b="0" baseline="0" dirty="0" smtClean="0"/>
              <a:t>(fourth option from the left).</a:t>
            </a:r>
          </a:p>
          <a:p>
            <a:pPr marL="228600" indent="-228600">
              <a:buFont typeface="+mj-lt"/>
              <a:buAutoNum type="arabicPeriod" startAt="10"/>
            </a:pPr>
            <a:r>
              <a:rPr lang="en-US" sz="1200" baseline="0" dirty="0" smtClean="0"/>
              <a:t>Select the rounded rectangle at the top of the graphic.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White, Background 1, Darker 35% </a:t>
            </a:r>
            <a:r>
              <a:rPr lang="en-US" sz="1200" b="0" baseline="0" dirty="0" smtClean="0"/>
              <a:t>(fifth row, first option from the left)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lang="en-US" sz="1200" baseline="0" dirty="0" smtClean="0"/>
              <a:t>Click each of the five picture placeholders in the SmartArt graphic,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</a:t>
            </a:r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en-US" sz="1200" baseline="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Advanced Animations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select the graphic.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</a:t>
            </a:r>
            <a:r>
              <a:rPr lang="en-US" sz="1200" b="0" baseline="0" dirty="0" smtClean="0"/>
              <a:t>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arrow at the Effects Gallery and under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Float In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Sequence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click </a:t>
            </a:r>
            <a:r>
              <a:rPr lang="en-US" sz="1200" b="1" baseline="0" dirty="0" smtClean="0"/>
              <a:t>01.00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, click the double-arrow below the animation effect to expand the list of effects, then do the following to modify the list of effects: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Select the first animation effect,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arrow at the Effects Gallery and then click </a:t>
            </a:r>
            <a:r>
              <a:rPr lang="en-US" sz="1200" b="1" baseline="0" dirty="0" smtClean="0"/>
              <a:t>More Entrance Effects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Change Entrance Effects</a:t>
            </a:r>
            <a:r>
              <a:rPr lang="en-US" sz="1200" baseline="0" dirty="0" smtClean="0"/>
              <a:t> dialog box, under </a:t>
            </a:r>
            <a:r>
              <a:rPr lang="en-US" sz="1200" b="1" baseline="0" dirty="0" smtClean="0"/>
              <a:t>Moderate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Basic Zoom</a:t>
            </a:r>
            <a:r>
              <a:rPr lang="en-US" sz="1200" baseline="0" dirty="0" smtClean="0"/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Effect Options</a:t>
            </a:r>
            <a:r>
              <a:rPr lang="en-US" sz="1200" b="0" baseline="0" dirty="0" smtClean="0"/>
              <a:t>, and under </a:t>
            </a:r>
            <a:r>
              <a:rPr lang="en-US" sz="1200" b="1" baseline="0" dirty="0" smtClean="0"/>
              <a:t>Zoom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Out Slightly</a:t>
            </a:r>
            <a:r>
              <a:rPr lang="en-US" sz="1200" b="0" baseline="0" dirty="0" smtClean="0"/>
              <a:t>. </a:t>
            </a:r>
            <a:endParaRPr lang="en-US" sz="1200" baseline="0" dirty="0" smtClean="0"/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 </a:t>
            </a:r>
            <a:r>
              <a:rPr lang="en-US" sz="1200" b="0" baseline="0" dirty="0" smtClean="0"/>
              <a:t>group,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click </a:t>
            </a:r>
            <a:r>
              <a:rPr lang="en-US" sz="1200" b="1" baseline="0" dirty="0" smtClean="0"/>
              <a:t>01.00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Press and hold CTRL, select the third, fifth, seventh, ninth, and 11</a:t>
            </a:r>
            <a:r>
              <a:rPr lang="en-US" sz="1200" baseline="30000" dirty="0" smtClean="0"/>
              <a:t>th</a:t>
            </a:r>
            <a:r>
              <a:rPr lang="en-US" sz="1200" baseline="0" dirty="0" smtClean="0"/>
              <a:t> animation effects (effects for the text shapes),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arrow at the Effects Gallery and then click </a:t>
            </a:r>
            <a:r>
              <a:rPr lang="en-US" sz="1200" b="1" baseline="0" dirty="0" smtClean="0"/>
              <a:t>More Entrance Effects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Change Entrance Effects</a:t>
            </a:r>
            <a:r>
              <a:rPr lang="en-US" sz="1200" baseline="0" dirty="0" smtClean="0"/>
              <a:t> dialog box, </a:t>
            </a: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Peek In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, and under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From Top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click </a:t>
            </a:r>
            <a:r>
              <a:rPr lang="en-US" sz="1200" b="1" baseline="0" dirty="0" smtClean="0"/>
              <a:t>01.00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Press and hold CTRL, select the second, fourth, sixth, eighth, and 10</a:t>
            </a:r>
            <a:r>
              <a:rPr lang="en-US" sz="1200" baseline="30000" dirty="0" smtClean="0"/>
              <a:t>th</a:t>
            </a:r>
            <a:r>
              <a:rPr lang="en-US" sz="1200" baseline="0" dirty="0" smtClean="0"/>
              <a:t>  animation effects (effects for the pictures). In the </a:t>
            </a:r>
            <a:r>
              <a:rPr lang="en-US" sz="1200" b="1" baseline="0" dirty="0" smtClean="0"/>
              <a:t>Timing </a:t>
            </a:r>
            <a:r>
              <a:rPr lang="en-US" sz="1200" baseline="0" dirty="0" smtClean="0"/>
              <a:t>group,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list, select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After Previous</a:t>
            </a:r>
            <a:r>
              <a:rPr lang="en-US" sz="1200" baseline="0" dirty="0" smtClean="0"/>
              <a:t>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on the slider, then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dirty="0" smtClean="0"/>
              <a:t>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130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126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102</a:t>
            </a:r>
            <a:r>
              <a:rPr lang="en-US" sz="120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last stop on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 </a:t>
            </a:r>
          </a:p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ECD4B-D8D0-4586-8D59-09C19188C4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7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4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3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50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2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9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0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1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8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43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15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69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3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0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9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7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8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9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5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19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4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4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00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87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viMbnj_Ei2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tmLARdqaIo&amp;list=PL14C97AC0511BFDFE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ZuzxWu5hR0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lltroxler.com/recordings.htm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lltroxler.com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youtube.com/watch?v=-N7hdi9Zrn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HtPd_1uXXlc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yUCBBDV2Tz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4t8ap5KXqQ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hyperlink" Target="https://www.youtube.com/watch?time_continue=35&amp;v=UHTF1-IhuC0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105628105"/>
              </p:ext>
            </p:extLst>
          </p:nvPr>
        </p:nvGraphicFramePr>
        <p:xfrm>
          <a:off x="381000" y="1397000"/>
          <a:ext cx="84582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90800" y="5181600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The Common Ground of Music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36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2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2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2000"/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 smtClean="0"/>
              <a:t>The </a:t>
            </a:r>
            <a:r>
              <a:rPr lang="en-US" sz="3600" b="1" cap="none" dirty="0" smtClean="0"/>
              <a:t>Oldest Written Music</a:t>
            </a:r>
            <a:endParaRPr lang="en-US" sz="3600" b="1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674980" y="1752600"/>
            <a:ext cx="688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Hurrian Hymn #6  </a:t>
            </a:r>
            <a:r>
              <a:rPr lang="en-US" sz="2400" i="1" dirty="0" smtClean="0">
                <a:solidFill>
                  <a:srgbClr val="FFFF00"/>
                </a:solidFill>
                <a:sym typeface="Wingdings"/>
              </a:rPr>
              <a:t>- Hymn </a:t>
            </a:r>
            <a:r>
              <a:rPr lang="en-US" sz="2400" i="1" dirty="0">
                <a:solidFill>
                  <a:srgbClr val="FFFF00"/>
                </a:solidFill>
                <a:sym typeface="Wingdings"/>
              </a:rPr>
              <a:t>to </a:t>
            </a:r>
            <a:r>
              <a:rPr lang="en-US" sz="2400" i="1" dirty="0" err="1" smtClean="0">
                <a:solidFill>
                  <a:srgbClr val="FFFF00"/>
                </a:solidFill>
                <a:sym typeface="Wingdings"/>
              </a:rPr>
              <a:t>Nikkal</a:t>
            </a:r>
            <a:r>
              <a:rPr lang="en-US" sz="2400" i="1" dirty="0" smtClean="0">
                <a:solidFill>
                  <a:srgbClr val="FFFF00"/>
                </a:solidFill>
                <a:sym typeface="Wingdings"/>
              </a:rPr>
              <a:t> –goddess of orchards</a:t>
            </a:r>
            <a:endParaRPr lang="en-US" sz="2400" i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4980" y="2717896"/>
            <a:ext cx="5101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sz="2400" dirty="0">
                <a:solidFill>
                  <a:srgbClr val="FFFF00"/>
                </a:solidFill>
              </a:rPr>
              <a:t>Dates from between 1400 and 1200 BCE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3638902"/>
            <a:ext cx="305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sz="2400" dirty="0" smtClean="0">
                <a:solidFill>
                  <a:srgbClr val="FFFF00"/>
                </a:solidFill>
              </a:rPr>
              <a:t>At least 3,200 years old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4530116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Discovered </a:t>
            </a:r>
            <a:r>
              <a:rPr lang="en-US" sz="2400" dirty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in 1955 – fully translated in 1968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Hymn to </a:t>
            </a:r>
            <a:r>
              <a:rPr lang="en-US" cap="none" dirty="0" err="1" smtClean="0"/>
              <a:t>Nikkal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54480"/>
            <a:ext cx="5306786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098" y="1676400"/>
            <a:ext cx="2675817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6062990"/>
            <a:ext cx="636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hlinkClick r:id="rId4"/>
              </a:rPr>
              <a:t>View and hear the Hymn to </a:t>
            </a:r>
            <a:r>
              <a:rPr lang="en-US" sz="2800" dirty="0" err="1" smtClean="0">
                <a:solidFill>
                  <a:srgbClr val="0070C0"/>
                </a:solidFill>
                <a:hlinkClick r:id="rId4"/>
              </a:rPr>
              <a:t>Nikkal</a:t>
            </a:r>
            <a:r>
              <a:rPr lang="en-US" sz="2800" dirty="0" smtClean="0">
                <a:solidFill>
                  <a:srgbClr val="0070C0"/>
                </a:solidFill>
                <a:hlinkClick r:id="rId4"/>
              </a:rPr>
              <a:t> being played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2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800" cy="609600"/>
          </a:xfrm>
        </p:spPr>
        <p:txBody>
          <a:bodyPr/>
          <a:lstStyle/>
          <a:p>
            <a:r>
              <a:rPr lang="en-US" cap="none" dirty="0" smtClean="0"/>
              <a:t>Hymn to </a:t>
            </a:r>
            <a:r>
              <a:rPr lang="en-US" cap="none" dirty="0" err="1" smtClean="0"/>
              <a:t>Nikasi</a:t>
            </a:r>
            <a:endParaRPr lang="en-US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006444" y="609600"/>
            <a:ext cx="670728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 You </a:t>
            </a:r>
            <a:r>
              <a:rPr lang="en-US" dirty="0">
                <a:solidFill>
                  <a:srgbClr val="FFFF00"/>
                </a:solidFill>
              </a:rPr>
              <a:t>are the one who waters the malt set on the ground,</a:t>
            </a:r>
          </a:p>
          <a:p>
            <a:r>
              <a:rPr lang="en-US" dirty="0">
                <a:solidFill>
                  <a:srgbClr val="FFFF00"/>
                </a:solidFill>
              </a:rPr>
              <a:t>    The noble dogs keep away even the potentates,</a:t>
            </a:r>
          </a:p>
          <a:p>
            <a:r>
              <a:rPr lang="en-US" dirty="0">
                <a:solidFill>
                  <a:srgbClr val="FFFF00"/>
                </a:solidFill>
              </a:rPr>
              <a:t>    </a:t>
            </a:r>
            <a:r>
              <a:rPr lang="en-US" dirty="0" err="1">
                <a:solidFill>
                  <a:srgbClr val="FFFF00"/>
                </a:solidFill>
              </a:rPr>
              <a:t>Ninkasi</a:t>
            </a:r>
            <a:r>
              <a:rPr lang="en-US" dirty="0">
                <a:solidFill>
                  <a:srgbClr val="FFFF00"/>
                </a:solidFill>
              </a:rPr>
              <a:t>, you are the one who waters the malt set on the ground,</a:t>
            </a:r>
          </a:p>
          <a:p>
            <a:r>
              <a:rPr lang="en-US" dirty="0">
                <a:solidFill>
                  <a:srgbClr val="FFFF00"/>
                </a:solidFill>
              </a:rPr>
              <a:t>    The noble dogs keep away even the potentates,</a:t>
            </a:r>
          </a:p>
          <a:p>
            <a:r>
              <a:rPr lang="en-US" dirty="0">
                <a:solidFill>
                  <a:srgbClr val="FFFF00"/>
                </a:solidFill>
              </a:rPr>
              <a:t> </a:t>
            </a:r>
          </a:p>
          <a:p>
            <a:r>
              <a:rPr lang="en-US" dirty="0">
                <a:solidFill>
                  <a:srgbClr val="FFFF00"/>
                </a:solidFill>
              </a:rPr>
              <a:t>    You are the one who soaks the malt in a jar,</a:t>
            </a:r>
          </a:p>
          <a:p>
            <a:r>
              <a:rPr lang="en-US" dirty="0">
                <a:solidFill>
                  <a:srgbClr val="FFFF00"/>
                </a:solidFill>
              </a:rPr>
              <a:t>    The waves rise, the waves fall.</a:t>
            </a:r>
          </a:p>
          <a:p>
            <a:r>
              <a:rPr lang="en-US" dirty="0">
                <a:solidFill>
                  <a:srgbClr val="FFFF00"/>
                </a:solidFill>
              </a:rPr>
              <a:t>    </a:t>
            </a:r>
            <a:r>
              <a:rPr lang="en-US" dirty="0" err="1">
                <a:solidFill>
                  <a:srgbClr val="FFFF00"/>
                </a:solidFill>
              </a:rPr>
              <a:t>Ninkasi</a:t>
            </a:r>
            <a:r>
              <a:rPr lang="en-US" dirty="0">
                <a:solidFill>
                  <a:srgbClr val="FFFF00"/>
                </a:solidFill>
              </a:rPr>
              <a:t>, you are the one who soaks the malt in a jar,</a:t>
            </a:r>
          </a:p>
          <a:p>
            <a:r>
              <a:rPr lang="en-US" dirty="0">
                <a:solidFill>
                  <a:srgbClr val="FFFF00"/>
                </a:solidFill>
              </a:rPr>
              <a:t>    The waves rise, the waves fall.</a:t>
            </a:r>
          </a:p>
          <a:p>
            <a:r>
              <a:rPr lang="en-US" dirty="0">
                <a:solidFill>
                  <a:srgbClr val="FFFF00"/>
                </a:solidFill>
              </a:rPr>
              <a:t> </a:t>
            </a:r>
          </a:p>
          <a:p>
            <a:r>
              <a:rPr lang="en-US" dirty="0">
                <a:solidFill>
                  <a:srgbClr val="FFFF00"/>
                </a:solidFill>
              </a:rPr>
              <a:t>    The filtering vat, which makes a pleasant sound,</a:t>
            </a:r>
          </a:p>
          <a:p>
            <a:r>
              <a:rPr lang="en-US" dirty="0">
                <a:solidFill>
                  <a:srgbClr val="FFFF00"/>
                </a:solidFill>
              </a:rPr>
              <a:t>    You place appropriately on a large collector vat.</a:t>
            </a:r>
          </a:p>
          <a:p>
            <a:r>
              <a:rPr lang="en-US" dirty="0">
                <a:solidFill>
                  <a:srgbClr val="FFFF00"/>
                </a:solidFill>
              </a:rPr>
              <a:t>    </a:t>
            </a:r>
            <a:r>
              <a:rPr lang="en-US" dirty="0" err="1">
                <a:solidFill>
                  <a:srgbClr val="FFFF00"/>
                </a:solidFill>
              </a:rPr>
              <a:t>Ninkasi</a:t>
            </a:r>
            <a:r>
              <a:rPr lang="en-US" dirty="0">
                <a:solidFill>
                  <a:srgbClr val="FFFF00"/>
                </a:solidFill>
              </a:rPr>
              <a:t>, the filtering vat, which makes a pleasant sound,</a:t>
            </a:r>
          </a:p>
          <a:p>
            <a:r>
              <a:rPr lang="en-US" dirty="0">
                <a:solidFill>
                  <a:srgbClr val="FFFF00"/>
                </a:solidFill>
              </a:rPr>
              <a:t>    You place appropriately on a large collector vat.</a:t>
            </a:r>
          </a:p>
          <a:p>
            <a:r>
              <a:rPr lang="en-US" dirty="0">
                <a:solidFill>
                  <a:srgbClr val="FFFF00"/>
                </a:solidFill>
              </a:rPr>
              <a:t> </a:t>
            </a:r>
          </a:p>
          <a:p>
            <a:r>
              <a:rPr lang="en-US" dirty="0">
                <a:solidFill>
                  <a:srgbClr val="FFFF00"/>
                </a:solidFill>
              </a:rPr>
              <a:t>    When you pour out the filtered beer of the collector vat,</a:t>
            </a:r>
          </a:p>
          <a:p>
            <a:r>
              <a:rPr lang="en-US" dirty="0">
                <a:solidFill>
                  <a:srgbClr val="FFFF00"/>
                </a:solidFill>
              </a:rPr>
              <a:t>    It is [like] the onrush of Tigris and Euphrates.</a:t>
            </a:r>
          </a:p>
          <a:p>
            <a:r>
              <a:rPr lang="en-US" dirty="0">
                <a:solidFill>
                  <a:srgbClr val="FFFF00"/>
                </a:solidFill>
              </a:rPr>
              <a:t>    </a:t>
            </a:r>
            <a:r>
              <a:rPr lang="en-US" dirty="0" err="1">
                <a:solidFill>
                  <a:srgbClr val="0070C0"/>
                </a:solidFill>
              </a:rPr>
              <a:t>Ninkasi</a:t>
            </a:r>
            <a:r>
              <a:rPr lang="en-US" dirty="0">
                <a:solidFill>
                  <a:srgbClr val="0070C0"/>
                </a:solidFill>
              </a:rPr>
              <a:t>, you are the one who pours out the filtered beer of the collector vat,</a:t>
            </a:r>
          </a:p>
          <a:p>
            <a:r>
              <a:rPr lang="en-US" dirty="0">
                <a:solidFill>
                  <a:srgbClr val="0070C0"/>
                </a:solidFill>
              </a:rPr>
              <a:t>    It is [like] the onrush of Tigris and Euphrates.</a:t>
            </a: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5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33600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Music Notation about 1100 </a:t>
            </a:r>
            <a:r>
              <a:rPr lang="en-US" b="1" dirty="0" err="1" smtClean="0">
                <a:solidFill>
                  <a:srgbClr val="FFFF00"/>
                </a:solidFill>
              </a:rPr>
              <a:t>ce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i="1" cap="none" dirty="0" smtClean="0">
                <a:solidFill>
                  <a:srgbClr val="FFFF00"/>
                </a:solidFill>
              </a:rPr>
              <a:t>how not what</a:t>
            </a:r>
            <a:endParaRPr lang="en-US" b="1" i="1" cap="none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5524215" cy="687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7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 smtClean="0"/>
              <a:t>“Do a Deer”</a:t>
            </a:r>
            <a:r>
              <a:rPr lang="en-US" sz="3600" dirty="0">
                <a:solidFill>
                  <a:srgbClr val="FFFF00"/>
                </a:solidFill>
              </a:rPr>
              <a:t/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2800" i="1" cap="none" dirty="0" smtClean="0">
                <a:solidFill>
                  <a:srgbClr val="FFFF00"/>
                </a:solidFill>
              </a:rPr>
              <a:t>Focus shifts from how to what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714901"/>
            <a:ext cx="7297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Guido of </a:t>
            </a:r>
            <a:r>
              <a:rPr lang="en-US" sz="2400" dirty="0" err="1" smtClean="0">
                <a:solidFill>
                  <a:srgbClr val="FFFF00"/>
                </a:solidFill>
                <a:sym typeface="Wingdings"/>
              </a:rPr>
              <a:t>Arrezo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2400" dirty="0">
                <a:solidFill>
                  <a:srgbClr val="FFFF00"/>
                </a:solidFill>
                <a:sym typeface="Wingdings"/>
              </a:rPr>
              <a:t>invents Solfege 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 by 1025 CE</a:t>
            </a:r>
            <a:r>
              <a:rPr lang="en-US" sz="1600" i="1" dirty="0" smtClean="0">
                <a:solidFill>
                  <a:srgbClr val="FFFF00"/>
                </a:solidFill>
                <a:sym typeface="Wingdings"/>
              </a:rPr>
              <a:t>.  He lived  995 – C.1050</a:t>
            </a:r>
            <a:endParaRPr lang="en-US" sz="1600" i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3279" y="2545882"/>
            <a:ext cx="3070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sz="2400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The Hymn of St. John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3007547"/>
            <a:ext cx="167706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</a:rPr>
              <a:t>Ut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queant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laxis</a:t>
            </a:r>
            <a:r>
              <a:rPr lang="en-US" dirty="0">
                <a:solidFill>
                  <a:srgbClr val="FFFF00"/>
                </a:solidFill>
              </a:rPr>
              <a:t>,</a:t>
            </a:r>
          </a:p>
          <a:p>
            <a:r>
              <a:rPr lang="en-US" sz="2400" b="1" dirty="0" err="1" smtClean="0">
                <a:solidFill>
                  <a:srgbClr val="00B0F0"/>
                </a:solidFill>
              </a:rPr>
              <a:t>Re</a:t>
            </a:r>
            <a:r>
              <a:rPr lang="en-US" dirty="0" err="1" smtClean="0">
                <a:solidFill>
                  <a:srgbClr val="FFFF00"/>
                </a:solidFill>
              </a:rPr>
              <a:t>sonare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fibris</a:t>
            </a:r>
            <a:r>
              <a:rPr lang="en-US" sz="2400" dirty="0">
                <a:solidFill>
                  <a:srgbClr val="FFFF00"/>
                </a:solidFill>
              </a:rPr>
              <a:t>,</a:t>
            </a:r>
          </a:p>
          <a:p>
            <a:r>
              <a:rPr lang="en-US" sz="2400" b="1" dirty="0" smtClean="0">
                <a:solidFill>
                  <a:srgbClr val="00B0F0"/>
                </a:solidFill>
              </a:rPr>
              <a:t>Mi</a:t>
            </a:r>
            <a:r>
              <a:rPr lang="en-US" b="1" dirty="0" smtClean="0">
                <a:solidFill>
                  <a:srgbClr val="FFFF00"/>
                </a:solidFill>
              </a:rPr>
              <a:t>r</a:t>
            </a:r>
            <a:r>
              <a:rPr lang="en-US" dirty="0" smtClean="0">
                <a:solidFill>
                  <a:srgbClr val="FFFF00"/>
                </a:solidFill>
              </a:rPr>
              <a:t>a </a:t>
            </a:r>
            <a:r>
              <a:rPr lang="en-US" dirty="0" err="1">
                <a:solidFill>
                  <a:srgbClr val="FFFF00"/>
                </a:solidFill>
              </a:rPr>
              <a:t>gestorum</a:t>
            </a:r>
            <a:r>
              <a:rPr lang="en-US" dirty="0">
                <a:solidFill>
                  <a:srgbClr val="FFFF00"/>
                </a:solidFill>
              </a:rPr>
              <a:t>,</a:t>
            </a:r>
          </a:p>
          <a:p>
            <a:r>
              <a:rPr lang="en-US" sz="2400" b="1" dirty="0" err="1" smtClean="0">
                <a:solidFill>
                  <a:srgbClr val="00B0F0"/>
                </a:solidFill>
              </a:rPr>
              <a:t>Fa</a:t>
            </a:r>
            <a:r>
              <a:rPr lang="en-US" dirty="0" err="1" smtClean="0">
                <a:solidFill>
                  <a:srgbClr val="FFFF00"/>
                </a:solidFill>
              </a:rPr>
              <a:t>muli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tuorum</a:t>
            </a:r>
            <a:r>
              <a:rPr lang="en-US" sz="2400" dirty="0">
                <a:solidFill>
                  <a:srgbClr val="FFFF00"/>
                </a:solidFill>
              </a:rPr>
              <a:t>,</a:t>
            </a:r>
          </a:p>
          <a:p>
            <a:r>
              <a:rPr lang="en-US" sz="2400" b="1" dirty="0" smtClean="0">
                <a:solidFill>
                  <a:srgbClr val="00B0F0"/>
                </a:solidFill>
              </a:rPr>
              <a:t>So</a:t>
            </a:r>
            <a:r>
              <a:rPr lang="en-US" dirty="0" smtClean="0">
                <a:solidFill>
                  <a:srgbClr val="FFFF00"/>
                </a:solidFill>
              </a:rPr>
              <a:t>lve </a:t>
            </a:r>
            <a:r>
              <a:rPr lang="en-US" dirty="0" err="1">
                <a:solidFill>
                  <a:srgbClr val="FFFF00"/>
                </a:solidFill>
              </a:rPr>
              <a:t>polluti</a:t>
            </a:r>
            <a:r>
              <a:rPr lang="en-US" dirty="0">
                <a:solidFill>
                  <a:srgbClr val="FFFF00"/>
                </a:solidFill>
              </a:rPr>
              <a:t>,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b="1" dirty="0" err="1" smtClean="0">
                <a:solidFill>
                  <a:srgbClr val="00B0F0"/>
                </a:solidFill>
              </a:rPr>
              <a:t>La</a:t>
            </a:r>
            <a:r>
              <a:rPr lang="en-US" dirty="0" err="1" smtClean="0">
                <a:solidFill>
                  <a:srgbClr val="FFFF00"/>
                </a:solidFill>
              </a:rPr>
              <a:t>bii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reatum</a:t>
            </a:r>
            <a:r>
              <a:rPr lang="en-US" dirty="0">
                <a:solidFill>
                  <a:srgbClr val="FFFF00"/>
                </a:solidFill>
              </a:rPr>
              <a:t>,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sz="2400" b="1" dirty="0" err="1" smtClean="0">
                <a:solidFill>
                  <a:srgbClr val="00B0F0"/>
                </a:solidFill>
              </a:rPr>
              <a:t>Sa</a:t>
            </a:r>
            <a:r>
              <a:rPr lang="en-US" dirty="0" err="1" smtClean="0">
                <a:solidFill>
                  <a:srgbClr val="FFFF00"/>
                </a:solidFill>
              </a:rPr>
              <a:t>ncte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Joannes</a:t>
            </a:r>
            <a:r>
              <a:rPr lang="en-US" dirty="0">
                <a:solidFill>
                  <a:srgbClr val="FFFF00"/>
                </a:solidFill>
              </a:rPr>
              <a:t>!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24" y="2176566"/>
            <a:ext cx="2503378" cy="3614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5034" y="6248400"/>
            <a:ext cx="323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hlinkClick r:id="rId3"/>
              </a:rPr>
              <a:t>Hear the Hymn of St. John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0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33600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Music Notation about 1300 </a:t>
            </a:r>
            <a:r>
              <a:rPr lang="en-US" b="1" dirty="0" err="1" smtClean="0">
                <a:solidFill>
                  <a:srgbClr val="FFFF00"/>
                </a:solidFill>
              </a:rPr>
              <a:t>ce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i="1" cap="none" dirty="0" smtClean="0">
                <a:solidFill>
                  <a:srgbClr val="FFFF00"/>
                </a:solidFill>
              </a:rPr>
              <a:t>what not how</a:t>
            </a:r>
            <a:endParaRPr lang="en-US" b="1" i="1" cap="none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5486400" cy="6648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3200" y="3581400"/>
            <a:ext cx="24384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A mashup of late</a:t>
            </a:r>
          </a:p>
          <a:p>
            <a:r>
              <a:rPr lang="en-US" sz="2000" dirty="0" smtClean="0">
                <a:solidFill>
                  <a:srgbClr val="FFFF00"/>
                </a:solidFill>
                <a:hlinkClick r:id="rId3"/>
              </a:rPr>
              <a:t>Medieval compositions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Note the use of counter-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Point and polyphony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r>
              <a:rPr lang="en-US" cap="none" dirty="0" smtClean="0"/>
              <a:t>The Power of Music</a:t>
            </a:r>
            <a:endParaRPr lang="en-US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766905" y="1828800"/>
            <a:ext cx="433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sym typeface="Wingdings"/>
              </a:rPr>
              <a:t>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  </a:t>
            </a:r>
            <a:r>
              <a:rPr lang="en-US" sz="2400" dirty="0" smtClean="0">
                <a:solidFill>
                  <a:srgbClr val="FFFF00"/>
                </a:solidFill>
              </a:rPr>
              <a:t>The unending search for meaning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286000"/>
            <a:ext cx="558883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sym typeface="Wingdings"/>
              </a:rPr>
              <a:t>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  </a:t>
            </a:r>
            <a:r>
              <a:rPr lang="en-US" sz="2400" dirty="0" smtClean="0">
                <a:solidFill>
                  <a:srgbClr val="FFFF00"/>
                </a:solidFill>
              </a:rPr>
              <a:t>Music </a:t>
            </a:r>
          </a:p>
          <a:p>
            <a:pPr lvl="1"/>
            <a:endParaRPr lang="en-US" sz="800" dirty="0">
              <a:solidFill>
                <a:srgbClr val="7030A0"/>
              </a:solidFill>
              <a:sym typeface="Wingdings"/>
            </a:endParaRPr>
          </a:p>
          <a:p>
            <a:pPr lvl="1"/>
            <a:r>
              <a:rPr lang="en-US" sz="2400" dirty="0">
                <a:solidFill>
                  <a:srgbClr val="7030A0"/>
                </a:solidFill>
                <a:sym typeface="Wingdings"/>
              </a:rPr>
              <a:t></a:t>
            </a:r>
            <a:r>
              <a:rPr lang="en-US" sz="2400" dirty="0" smtClean="0">
                <a:solidFill>
                  <a:srgbClr val="FFFF00"/>
                </a:solidFill>
              </a:rPr>
              <a:t> Reassures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  <a:sym typeface="Wingdings"/>
              </a:rPr>
              <a:t> </a:t>
            </a:r>
            <a:r>
              <a:rPr lang="en-US" sz="2400" dirty="0" smtClean="0">
                <a:solidFill>
                  <a:srgbClr val="FFFF00"/>
                </a:solidFill>
              </a:rPr>
              <a:t>Defines membership in a society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  <a:sym typeface="Wingdings"/>
              </a:rPr>
              <a:t>  </a:t>
            </a:r>
            <a:r>
              <a:rPr lang="en-US" sz="2400" dirty="0" smtClean="0">
                <a:solidFill>
                  <a:srgbClr val="FFFF00"/>
                </a:solidFill>
              </a:rPr>
              <a:t>Is memorable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  <a:sym typeface="Wingdings"/>
              </a:rPr>
              <a:t> </a:t>
            </a:r>
            <a:r>
              <a:rPr lang="en-US" sz="2400" dirty="0" smtClean="0">
                <a:solidFill>
                  <a:srgbClr val="7030A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Is visceral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  <a:sym typeface="Wingdings"/>
              </a:rPr>
              <a:t>  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Is </a:t>
            </a:r>
            <a:r>
              <a:rPr lang="en-US" sz="2400" dirty="0">
                <a:solidFill>
                  <a:srgbClr val="FFFF00"/>
                </a:solidFill>
                <a:sym typeface="Wingdings"/>
              </a:rPr>
              <a:t>portable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/>
            <a:r>
              <a:rPr lang="en-US" sz="2400" dirty="0">
                <a:solidFill>
                  <a:srgbClr val="7030A0"/>
                </a:solidFill>
                <a:sym typeface="Wingdings"/>
              </a:rPr>
              <a:t> </a:t>
            </a:r>
            <a:r>
              <a:rPr lang="en-US" sz="2400" dirty="0" smtClean="0">
                <a:solidFill>
                  <a:srgbClr val="7030A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Is ephemeral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  <a:sym typeface="Wingdings"/>
              </a:rPr>
              <a:t> </a:t>
            </a:r>
            <a:r>
              <a:rPr lang="en-US" sz="2400" dirty="0" smtClean="0">
                <a:solidFill>
                  <a:srgbClr val="FFFF00"/>
                </a:solidFill>
              </a:rPr>
              <a:t>Offers </a:t>
            </a:r>
            <a:r>
              <a:rPr lang="en-US" sz="2400" dirty="0">
                <a:solidFill>
                  <a:srgbClr val="FFFF00"/>
                </a:solidFill>
              </a:rPr>
              <a:t>both answers and better questions</a:t>
            </a:r>
          </a:p>
          <a:p>
            <a:pPr marL="800100" lvl="1" indent="-342900">
              <a:buFont typeface="Wingdings"/>
              <a:buChar char="ü"/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363" y="5481935"/>
            <a:ext cx="6147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sym typeface="Wingdings"/>
              </a:rPr>
              <a:t>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  </a:t>
            </a:r>
            <a:r>
              <a:rPr lang="en-US" sz="2400" dirty="0" smtClean="0">
                <a:solidFill>
                  <a:srgbClr val="FFFF00"/>
                </a:solidFill>
              </a:rPr>
              <a:t>Music is the ancient way we express our humanity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295400"/>
            <a:ext cx="691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sym typeface="Wingdings"/>
              </a:rPr>
              <a:t>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  </a:t>
            </a:r>
            <a:r>
              <a:rPr lang="en-US" sz="2400" dirty="0" smtClean="0">
                <a:solidFill>
                  <a:srgbClr val="FFFF00"/>
                </a:solidFill>
              </a:rPr>
              <a:t> A culture without music has been never been discovered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4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267" y="76200"/>
            <a:ext cx="7924800" cy="1143000"/>
          </a:xfrm>
        </p:spPr>
        <p:txBody>
          <a:bodyPr/>
          <a:lstStyle/>
          <a:p>
            <a:r>
              <a:rPr lang="en-US" cap="none" dirty="0" smtClean="0"/>
              <a:t>DNA </a:t>
            </a:r>
            <a:r>
              <a:rPr lang="en-US" cap="none" dirty="0"/>
              <a:t>&amp; </a:t>
            </a:r>
            <a:r>
              <a:rPr lang="en-US" cap="none" dirty="0" smtClean="0"/>
              <a:t>Music</a:t>
            </a:r>
            <a:endParaRPr lang="en-US" sz="1800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73152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3972" y="1764268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C</a:t>
            </a:r>
            <a:r>
              <a:rPr lang="en-US" sz="2400" dirty="0" smtClean="0">
                <a:solidFill>
                  <a:srgbClr val="FFFF00"/>
                </a:solidFill>
              </a:rPr>
              <a:t>ytosine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741865"/>
            <a:ext cx="1260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G</a:t>
            </a:r>
            <a:r>
              <a:rPr lang="en-US" sz="2400" b="1" dirty="0" smtClean="0">
                <a:solidFill>
                  <a:srgbClr val="FFFF00"/>
                </a:solidFill>
              </a:rPr>
              <a:t>uanine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5105400"/>
            <a:ext cx="1189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r>
              <a:rPr lang="en-US" sz="2400" dirty="0" smtClean="0">
                <a:solidFill>
                  <a:srgbClr val="FFFF00"/>
                </a:solidFill>
              </a:rPr>
              <a:t>denine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5105400"/>
            <a:ext cx="1205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</a:t>
            </a:r>
            <a:r>
              <a:rPr lang="en-US" sz="2400" dirty="0" smtClean="0">
                <a:solidFill>
                  <a:srgbClr val="FFFF00"/>
                </a:solidFill>
              </a:rPr>
              <a:t>hymine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762000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D</a:t>
            </a:r>
            <a:r>
              <a:rPr lang="en-US" dirty="0" err="1">
                <a:solidFill>
                  <a:srgbClr val="FFFF00"/>
                </a:solidFill>
              </a:rPr>
              <a:t>eoxyribo</a:t>
            </a:r>
            <a:r>
              <a:rPr lang="en-US" sz="3200" b="1" dirty="0" err="1">
                <a:solidFill>
                  <a:srgbClr val="00B0F0"/>
                </a:solidFill>
              </a:rPr>
              <a:t>N</a:t>
            </a:r>
            <a:r>
              <a:rPr lang="en-US" dirty="0" err="1">
                <a:solidFill>
                  <a:srgbClr val="FFFF00"/>
                </a:solidFill>
              </a:rPr>
              <a:t>ucleic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dirty="0">
                <a:solidFill>
                  <a:srgbClr val="FFFF00"/>
                </a:solidFill>
              </a:rPr>
              <a:t>cid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9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3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3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3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3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3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My DNA Sequence </a:t>
            </a:r>
            <a:endParaRPr lang="en-US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828800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24 </a:t>
            </a:r>
            <a:r>
              <a:rPr lang="en-US" sz="2400" dirty="0" err="1" smtClean="0">
                <a:solidFill>
                  <a:srgbClr val="FFFF00"/>
                </a:solidFill>
              </a:rPr>
              <a:t>mB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1863290"/>
            <a:ext cx="290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694,00+ lines of data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4990" y="2590800"/>
            <a:ext cx="45095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# </a:t>
            </a:r>
            <a:r>
              <a:rPr lang="en-US" b="1" dirty="0" err="1">
                <a:solidFill>
                  <a:srgbClr val="00B0F0"/>
                </a:solidFill>
              </a:rPr>
              <a:t>rsid</a:t>
            </a:r>
            <a:r>
              <a:rPr lang="en-US" b="1" dirty="0">
                <a:solidFill>
                  <a:srgbClr val="00B0F0"/>
                </a:solidFill>
              </a:rPr>
              <a:t>	   chromosome </a:t>
            </a:r>
            <a:r>
              <a:rPr lang="en-US" b="1" dirty="0" smtClean="0">
                <a:solidFill>
                  <a:srgbClr val="00B0F0"/>
                </a:solidFill>
              </a:rPr>
              <a:t>position        genotype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rs4477212	1	82154	</a:t>
            </a:r>
            <a:r>
              <a:rPr lang="en-US" dirty="0" smtClean="0">
                <a:solidFill>
                  <a:srgbClr val="00B0F0"/>
                </a:solidFill>
              </a:rPr>
              <a:t>	AA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rs3094315	1	752566	</a:t>
            </a:r>
            <a:r>
              <a:rPr lang="en-US" dirty="0" smtClean="0">
                <a:solidFill>
                  <a:srgbClr val="00B0F0"/>
                </a:solidFill>
              </a:rPr>
              <a:t>	AG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rs3131972	1	752721	</a:t>
            </a:r>
            <a:r>
              <a:rPr lang="en-US" dirty="0" smtClean="0">
                <a:solidFill>
                  <a:srgbClr val="00B0F0"/>
                </a:solidFill>
              </a:rPr>
              <a:t>	AG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rs121248191</a:t>
            </a:r>
            <a:r>
              <a:rPr lang="en-US" dirty="0">
                <a:solidFill>
                  <a:srgbClr val="00B0F0"/>
                </a:solidFill>
              </a:rPr>
              <a:t>	776546	</a:t>
            </a:r>
            <a:r>
              <a:rPr lang="en-US" dirty="0" smtClean="0">
                <a:solidFill>
                  <a:srgbClr val="00B0F0"/>
                </a:solidFill>
              </a:rPr>
              <a:t>	GG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rs112407771</a:t>
            </a:r>
            <a:r>
              <a:rPr lang="en-US" dirty="0">
                <a:solidFill>
                  <a:srgbClr val="00B0F0"/>
                </a:solidFill>
              </a:rPr>
              <a:t>	798959	</a:t>
            </a:r>
            <a:r>
              <a:rPr lang="en-US" dirty="0" smtClean="0">
                <a:solidFill>
                  <a:srgbClr val="00B0F0"/>
                </a:solidFill>
              </a:rPr>
              <a:t>	GG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rs6681049	1	800007	</a:t>
            </a:r>
            <a:r>
              <a:rPr lang="en-US" dirty="0" smtClean="0">
                <a:solidFill>
                  <a:srgbClr val="00B0F0"/>
                </a:solidFill>
              </a:rPr>
              <a:t>	CC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rs4970383	1	838555	</a:t>
            </a:r>
            <a:r>
              <a:rPr lang="en-US" dirty="0" smtClean="0">
                <a:solidFill>
                  <a:srgbClr val="00B0F0"/>
                </a:solidFill>
              </a:rPr>
              <a:t>	CC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rs4475691	1	846808	</a:t>
            </a:r>
            <a:r>
              <a:rPr lang="en-US" dirty="0" smtClean="0">
                <a:solidFill>
                  <a:srgbClr val="00B0F0"/>
                </a:solidFill>
              </a:rPr>
              <a:t>	CC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rs7537756	1	854250	</a:t>
            </a:r>
            <a:r>
              <a:rPr lang="en-US" dirty="0" smtClean="0">
                <a:solidFill>
                  <a:srgbClr val="00B0F0"/>
                </a:solidFill>
              </a:rPr>
              <a:t>	AA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01" y="381000"/>
            <a:ext cx="7924800" cy="731838"/>
          </a:xfrm>
        </p:spPr>
        <p:txBody>
          <a:bodyPr/>
          <a:lstStyle/>
          <a:p>
            <a:r>
              <a:rPr lang="en-US" cap="none" dirty="0" smtClean="0"/>
              <a:t>Finding Patterns</a:t>
            </a:r>
            <a:endParaRPr lang="en-US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589516"/>
            <a:ext cx="3393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 G A T  of  DNA   = 4 things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58910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Music has at least 4 characteristics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9121" y="2382237"/>
            <a:ext cx="15632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Pitch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Duration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Time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Play or Rest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6" name="My DNA original moti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11730" y="5181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 smtClean="0"/>
              <a:t>The Goal</a:t>
            </a:r>
            <a:endParaRPr lang="en-US" sz="36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7103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sz="2800" dirty="0" smtClean="0">
                <a:solidFill>
                  <a:srgbClr val="FFFF00"/>
                </a:solidFill>
                <a:sym typeface="Wingdings"/>
              </a:rPr>
              <a:t> To learn about the deep ancestral origins of music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717896"/>
            <a:ext cx="8610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sz="2800" dirty="0" smtClean="0">
                <a:solidFill>
                  <a:srgbClr val="FFFF00"/>
                </a:solidFill>
              </a:rPr>
              <a:t>To observe a few major inflection points in the history of music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630837"/>
            <a:ext cx="7448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sz="2800" dirty="0" smtClean="0">
                <a:solidFill>
                  <a:srgbClr val="FFFF00"/>
                </a:solidFill>
              </a:rPr>
              <a:t>To recognize the deep humanity of all types of  music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530116"/>
            <a:ext cx="7302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sz="2800" dirty="0" smtClean="0">
                <a:solidFill>
                  <a:srgbClr val="FFFF00"/>
                </a:solidFill>
              </a:rPr>
              <a:t>To see the pervasive influence music has on society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7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924800" cy="1143000"/>
          </a:xfrm>
        </p:spPr>
        <p:txBody>
          <a:bodyPr/>
          <a:lstStyle/>
          <a:p>
            <a:r>
              <a:rPr lang="en-US" cap="none" dirty="0" smtClean="0"/>
              <a:t>Getting  Personal - The Music of DNA</a:t>
            </a:r>
            <a:endParaRPr lang="en-US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565991"/>
            <a:ext cx="56316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Listen to the composition based upon the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motif derived from my </a:t>
            </a:r>
            <a:r>
              <a:rPr lang="en-US" sz="2800" dirty="0" smtClean="0">
                <a:solidFill>
                  <a:srgbClr val="FFFF00"/>
                </a:solidFill>
              </a:rPr>
              <a:t>DNA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7735" y="4038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hlinkClick r:id="rId2"/>
              </a:rPr>
              <a:t>Click on the 3</a:t>
            </a:r>
            <a:r>
              <a:rPr lang="en-US" sz="2800" b="1" i="1" baseline="30000" dirty="0" smtClean="0">
                <a:hlinkClick r:id="rId2"/>
              </a:rPr>
              <a:t>rd</a:t>
            </a:r>
            <a:r>
              <a:rPr lang="en-US" sz="2800" b="1" i="1" dirty="0" smtClean="0">
                <a:hlinkClick r:id="rId2"/>
              </a:rPr>
              <a:t> Track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8601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75" y="152400"/>
            <a:ext cx="7467600" cy="707886"/>
          </a:xfrm>
        </p:spPr>
        <p:txBody>
          <a:bodyPr/>
          <a:lstStyle/>
          <a:p>
            <a: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Road Map for the Week</a:t>
            </a:r>
            <a:endParaRPr lang="en-US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72453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66"/>
              </a:buClr>
            </a:pPr>
            <a:r>
              <a:rPr lang="en-US" sz="3200" dirty="0" smtClean="0">
                <a:solidFill>
                  <a:srgbClr val="FFFF00"/>
                </a:solidFill>
                <a:cs typeface="Arial" panose="020B0604020202020204" pitchFamily="34" charset="0"/>
              </a:rPr>
              <a:t>Tuesday</a:t>
            </a:r>
          </a:p>
          <a:p>
            <a:pPr>
              <a:buClr>
                <a:srgbClr val="000066"/>
              </a:buClr>
            </a:pPr>
            <a:r>
              <a:rPr lang="en-US" sz="3200" dirty="0" smtClean="0">
                <a:solidFill>
                  <a:srgbClr val="7030A0"/>
                </a:solidFill>
                <a:cs typeface="Arial" panose="020B0604020202020204" pitchFamily="34" charset="0"/>
              </a:rPr>
              <a:t>The Misshaped Pearl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991" y="818346"/>
            <a:ext cx="35189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cs typeface="Arial" panose="020B0604020202020204" pitchFamily="34" charset="0"/>
              </a:rPr>
              <a:t>Monday</a:t>
            </a:r>
          </a:p>
          <a:p>
            <a:r>
              <a:rPr lang="en-US" sz="3200" dirty="0" smtClean="0">
                <a:solidFill>
                  <a:srgbClr val="7030A0"/>
                </a:solidFill>
                <a:cs typeface="Arial" panose="020B0604020202020204" pitchFamily="34" charset="0"/>
              </a:rPr>
              <a:t>Anecdotes and origins</a:t>
            </a:r>
            <a:endParaRPr lang="en-US" sz="32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853" y="2720968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66"/>
              </a:buClr>
            </a:pPr>
            <a:r>
              <a:rPr lang="en-US" sz="3200" dirty="0" smtClean="0">
                <a:solidFill>
                  <a:srgbClr val="FFFF00"/>
                </a:solidFill>
                <a:cs typeface="Arial" panose="020B0604020202020204" pitchFamily="34" charset="0"/>
              </a:rPr>
              <a:t>Wednesday</a:t>
            </a:r>
          </a:p>
          <a:p>
            <a:pPr>
              <a:buClr>
                <a:srgbClr val="000066"/>
              </a:buClr>
            </a:pPr>
            <a:r>
              <a:rPr lang="en-US" sz="3200" dirty="0">
                <a:solidFill>
                  <a:srgbClr val="7030A0"/>
                </a:solidFill>
                <a:cs typeface="Arial" panose="020B0604020202020204" pitchFamily="34" charset="0"/>
              </a:rPr>
              <a:t>The Misshaped </a:t>
            </a:r>
            <a:r>
              <a:rPr lang="en-US" sz="3200" dirty="0" smtClean="0">
                <a:solidFill>
                  <a:srgbClr val="7030A0"/>
                </a:solidFill>
                <a:cs typeface="Arial" panose="020B0604020202020204" pitchFamily="34" charset="0"/>
              </a:rPr>
              <a:t>Pearl part 2 &amp; the Death of Romanticism</a:t>
            </a:r>
            <a:endParaRPr lang="en-US" sz="32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853" y="3827475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66"/>
              </a:buClr>
            </a:pPr>
            <a:r>
              <a:rPr lang="en-US" sz="3200" dirty="0" smtClean="0">
                <a:solidFill>
                  <a:srgbClr val="FFFF00"/>
                </a:solidFill>
                <a:cs typeface="Arial" panose="020B0604020202020204" pitchFamily="34" charset="0"/>
              </a:rPr>
              <a:t>Thursday</a:t>
            </a:r>
          </a:p>
          <a:p>
            <a:pPr>
              <a:buClr>
                <a:srgbClr val="000066"/>
              </a:buClr>
            </a:pPr>
            <a:r>
              <a:rPr lang="en-US" sz="3200" dirty="0" smtClean="0">
                <a:solidFill>
                  <a:srgbClr val="7030A0"/>
                </a:solidFill>
              </a:rPr>
              <a:t>The debt Western music owes to Indonesia</a:t>
            </a:r>
            <a:endParaRPr lang="en-US" sz="32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901" y="4933982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66"/>
              </a:buClr>
            </a:pPr>
            <a:r>
              <a:rPr lang="en-US" sz="3200" dirty="0" smtClean="0">
                <a:solidFill>
                  <a:srgbClr val="FFFF00"/>
                </a:solidFill>
                <a:cs typeface="Arial" panose="020B0604020202020204" pitchFamily="34" charset="0"/>
              </a:rPr>
              <a:t>Friday</a:t>
            </a:r>
          </a:p>
          <a:p>
            <a:pPr>
              <a:buClr>
                <a:srgbClr val="000066"/>
              </a:buClr>
            </a:pPr>
            <a:r>
              <a:rPr lang="en-US" sz="3200" dirty="0" smtClean="0">
                <a:solidFill>
                  <a:srgbClr val="7030A0"/>
                </a:solidFill>
              </a:rPr>
              <a:t>The most </a:t>
            </a:r>
            <a:r>
              <a:rPr lang="en-US" sz="3200" dirty="0">
                <a:solidFill>
                  <a:srgbClr val="7030A0"/>
                </a:solidFill>
              </a:rPr>
              <a:t>b</a:t>
            </a:r>
            <a:r>
              <a:rPr lang="en-US" sz="3200" dirty="0" smtClean="0">
                <a:solidFill>
                  <a:srgbClr val="7030A0"/>
                </a:solidFill>
              </a:rPr>
              <a:t>eautiful </a:t>
            </a:r>
            <a:r>
              <a:rPr lang="en-US" sz="3200" dirty="0">
                <a:solidFill>
                  <a:srgbClr val="7030A0"/>
                </a:solidFill>
              </a:rPr>
              <a:t>m</a:t>
            </a:r>
            <a:r>
              <a:rPr lang="en-US" sz="3200" dirty="0" smtClean="0">
                <a:solidFill>
                  <a:srgbClr val="7030A0"/>
                </a:solidFill>
              </a:rPr>
              <a:t>elodies ever sung</a:t>
            </a:r>
            <a:endParaRPr lang="en-US" sz="32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7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978" y="457200"/>
            <a:ext cx="5715000" cy="609600"/>
          </a:xfrm>
        </p:spPr>
        <p:txBody>
          <a:bodyPr/>
          <a:lstStyle/>
          <a:p>
            <a:r>
              <a:rPr lang="en-US" sz="3600" i="1" cap="none" dirty="0" smtClean="0"/>
              <a:t>The Handouts you don’t have!</a:t>
            </a:r>
            <a:endParaRPr lang="en-US" sz="3600" i="1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2774933" y="1143000"/>
            <a:ext cx="370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hlinkClick r:id="rId2"/>
              </a:rPr>
              <a:t>www.BillTroxler.com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8469" y="2195665"/>
            <a:ext cx="173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Handouts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971800"/>
            <a:ext cx="4406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Common Ground of Music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495800"/>
            <a:ext cx="693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Reach me at: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BillTroxler@gmail.com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7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26" y="76200"/>
            <a:ext cx="7924800" cy="1143000"/>
          </a:xfrm>
        </p:spPr>
        <p:txBody>
          <a:bodyPr/>
          <a:lstStyle/>
          <a:p>
            <a:r>
              <a:rPr lang="en-US" sz="3600" cap="none" dirty="0" smtClean="0"/>
              <a:t>One More Nickel</a:t>
            </a:r>
            <a:endParaRPr lang="en-US" sz="3600" b="1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219200"/>
            <a:ext cx="690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Walter A. O’Brien, Jr candidate for mayor of Boston 1949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828800"/>
            <a:ext cx="70807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>
                <a:solidFill>
                  <a:srgbClr val="FFFFFF"/>
                </a:solidFill>
                <a:sym typeface="Wingdings"/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O'Brien enlisted local folk singers to write and sing songs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from a truck with a loudspeaker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743200"/>
            <a:ext cx="5112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sz="2400" dirty="0">
                <a:solidFill>
                  <a:srgbClr val="FFFF00"/>
                </a:solidFill>
              </a:rPr>
              <a:t>Bess Lomax Hawes &amp; Jacqueline Steiner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778565" y="3352800"/>
            <a:ext cx="71962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O’Brien garnered only 1.2% of votes cast and was fined $10</a:t>
            </a:r>
          </a:p>
          <a:p>
            <a:r>
              <a:rPr lang="en-US" sz="2400" dirty="0">
                <a:solidFill>
                  <a:srgbClr val="FFFF00"/>
                </a:solidFill>
              </a:rPr>
              <a:t> for disturbing the peace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65" y="4312089"/>
            <a:ext cx="3799225" cy="2393511"/>
          </a:xfrm>
          <a:prstGeom prst="rect">
            <a:avLst/>
          </a:prstGeom>
        </p:spPr>
      </p:pic>
      <p:pic>
        <p:nvPicPr>
          <p:cNvPr id="10" name="MTA Kingston Tr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76887" y="5029200"/>
            <a:ext cx="4064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8282" y="2789366"/>
            <a:ext cx="27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The Ship that Never Returned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1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64" y="228600"/>
            <a:ext cx="7924800" cy="808038"/>
          </a:xfrm>
        </p:spPr>
        <p:txBody>
          <a:bodyPr/>
          <a:lstStyle/>
          <a:p>
            <a:r>
              <a:rPr lang="en-US" sz="3600" b="1" cap="none" dirty="0" smtClean="0"/>
              <a:t>Origins</a:t>
            </a:r>
            <a:endParaRPr lang="en-US" sz="3600" b="1" cap="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403773" cy="40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7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64" y="228600"/>
            <a:ext cx="7924800" cy="808038"/>
          </a:xfrm>
        </p:spPr>
        <p:txBody>
          <a:bodyPr/>
          <a:lstStyle/>
          <a:p>
            <a:r>
              <a:rPr lang="en-US" sz="3600" b="1" cap="none" dirty="0" smtClean="0"/>
              <a:t>Origins</a:t>
            </a:r>
            <a:endParaRPr lang="en-US" sz="3600" b="1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212958"/>
            <a:ext cx="415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i="1" dirty="0" smtClean="0">
                <a:solidFill>
                  <a:srgbClr val="FFFF00"/>
                </a:solidFill>
                <a:sym typeface="Wingdings"/>
                <a:hlinkClick r:id="rId2"/>
              </a:rPr>
              <a:t>Cave of Forgotten Dreams 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full documentary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82" y="1066800"/>
            <a:ext cx="6425546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6212958"/>
            <a:ext cx="259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4"/>
              </a:rPr>
              <a:t>Hear the ancient flute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728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470883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FFFFFF"/>
                </a:solidFill>
              </a:rPr>
              <a:t>Ancient instruments from Ireland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9972" y="1828800"/>
            <a:ext cx="713342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View demonstrations of musical instruments found in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Ireland over the last Several centuries.  These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Instruments  date into the Neolithic times up to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the Medieval period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6820" y="4470999"/>
            <a:ext cx="5049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2"/>
              </a:rPr>
              <a:t>The  Pre-history Music of Ireland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844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 smtClean="0"/>
              <a:t>What Happened Next?</a:t>
            </a:r>
            <a:endParaRPr lang="en-US" sz="3600" b="1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674980" y="1524000"/>
            <a:ext cx="2204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We Don’t Know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2209800"/>
            <a:ext cx="6656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sz="2400" dirty="0" smtClean="0">
                <a:solidFill>
                  <a:srgbClr val="FFFF00"/>
                </a:solidFill>
              </a:rPr>
              <a:t>Communications  - War – Mating – Worship - Pleasure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895600"/>
            <a:ext cx="6862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sz="2400" dirty="0" smtClean="0">
                <a:solidFill>
                  <a:srgbClr val="FFFF00"/>
                </a:solidFill>
              </a:rPr>
              <a:t>Best clues lie in the ancient music of non-western culture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Tuva –Tibet – Mongolia - Russia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3881735"/>
            <a:ext cx="353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sz="2400" dirty="0" smtClean="0">
                <a:solidFill>
                  <a:srgbClr val="FFFF00"/>
                </a:solidFill>
              </a:rPr>
              <a:t>Neuroscience &amp; Musicology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4567535"/>
            <a:ext cx="4293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sz="2400" dirty="0" smtClean="0">
                <a:solidFill>
                  <a:srgbClr val="FFFF00"/>
                </a:solidFill>
              </a:rPr>
              <a:t>The Mysterious Role of Harmonics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8" name="Throat Sing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0" y="4798367"/>
            <a:ext cx="406400" cy="40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33297" y="5410200"/>
            <a:ext cx="2367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  <a:hlinkClick r:id="rId5"/>
              </a:rPr>
              <a:t> </a:t>
            </a:r>
            <a:r>
              <a:rPr lang="en-US" sz="2400" dirty="0" smtClean="0">
                <a:solidFill>
                  <a:srgbClr val="FFFF00"/>
                </a:solidFill>
                <a:sym typeface="Wingdings"/>
                <a:hlinkClick r:id="rId5"/>
              </a:rPr>
              <a:t>Overtone Singing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1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Horizon">
  <a:themeElements>
    <a:clrScheme name="Custom 4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0070C0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orizon">
  <a:themeElements>
    <a:clrScheme name="Custom 8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0070C0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1627</Words>
  <Application>Microsoft Office PowerPoint</Application>
  <PresentationFormat>On-screen Show (4:3)</PresentationFormat>
  <Paragraphs>200</Paragraphs>
  <Slides>20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Horizon</vt:lpstr>
      <vt:lpstr>1_Horizon</vt:lpstr>
      <vt:lpstr>PowerPoint Presentation</vt:lpstr>
      <vt:lpstr>The Goal</vt:lpstr>
      <vt:lpstr>Road Map for the Week</vt:lpstr>
      <vt:lpstr>The Handouts you don’t have!</vt:lpstr>
      <vt:lpstr>One More Nickel</vt:lpstr>
      <vt:lpstr>Origins</vt:lpstr>
      <vt:lpstr>Origins</vt:lpstr>
      <vt:lpstr>PowerPoint Presentation</vt:lpstr>
      <vt:lpstr>What Happened Next?</vt:lpstr>
      <vt:lpstr>The Oldest Written Music</vt:lpstr>
      <vt:lpstr>Hymn to Nikkal</vt:lpstr>
      <vt:lpstr>Hymn to Nikasi</vt:lpstr>
      <vt:lpstr>Music Notation about 1100 ce how not what</vt:lpstr>
      <vt:lpstr>“Do a Deer” Focus shifts from how to what</vt:lpstr>
      <vt:lpstr>Music Notation about 1300 ce what not how</vt:lpstr>
      <vt:lpstr>The Power of Music</vt:lpstr>
      <vt:lpstr>DNA &amp; Music</vt:lpstr>
      <vt:lpstr>My DNA Sequence </vt:lpstr>
      <vt:lpstr>Finding Patterns</vt:lpstr>
      <vt:lpstr>Getting  Personal - The Music of DNA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Troxler</dc:creator>
  <cp:lastModifiedBy>Bill Troxler</cp:lastModifiedBy>
  <cp:revision>35</cp:revision>
  <dcterms:created xsi:type="dcterms:W3CDTF">2016-06-20T22:32:16Z</dcterms:created>
  <dcterms:modified xsi:type="dcterms:W3CDTF">2017-06-22T16:02:04Z</dcterms:modified>
</cp:coreProperties>
</file>