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8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6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3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0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3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9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4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6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7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8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97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7620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How Jazz Saved Wheaties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6713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1922 – Wheaties is created as a result of an accidental spill of a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wheat bran mixture onto a hot stove.  The cereal sold in 1924 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304871"/>
            <a:ext cx="775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December 24, 1926,  the company aired the first-ever commercial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jingle - sung to the tune of </a:t>
            </a:r>
            <a:r>
              <a:rPr lang="en-US" sz="2400" i="1" dirty="0">
                <a:solidFill>
                  <a:srgbClr val="FFFF00"/>
                </a:solidFill>
              </a:rPr>
              <a:t>She's a Jazz Baby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590" y="3387298"/>
            <a:ext cx="7672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i="1" dirty="0">
                <a:solidFill>
                  <a:srgbClr val="FFFF00"/>
                </a:solidFill>
              </a:rPr>
              <a:t>The Wheaties Quartet </a:t>
            </a:r>
            <a:r>
              <a:rPr lang="en-US" sz="2400" dirty="0">
                <a:solidFill>
                  <a:srgbClr val="FFFF00"/>
                </a:solidFill>
              </a:rPr>
              <a:t>included a court bailiff, a grain company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executive, an undertaker and a printer.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394" y="4495800"/>
            <a:ext cx="7678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They were paid $25 a week – split four ways to sing a 15 minute </a:t>
            </a:r>
          </a:p>
          <a:p>
            <a:r>
              <a:rPr lang="en-US" sz="2400" dirty="0">
                <a:solidFill>
                  <a:srgbClr val="FFFF00"/>
                </a:solidFill>
                <a:sym typeface="Wingdings"/>
              </a:rPr>
              <a:t>program of music that included the Wheaties jingle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430346"/>
            <a:ext cx="7089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  The Wheaties Quartet jingle went national in 1930 and the </a:t>
            </a:r>
          </a:p>
          <a:p>
            <a:r>
              <a:rPr lang="en-US" sz="2400" dirty="0">
                <a:solidFill>
                  <a:srgbClr val="FFFF00"/>
                </a:solidFill>
                <a:sym typeface="Wingdings"/>
              </a:rPr>
              <a:t>product became a sales hit</a:t>
            </a:r>
          </a:p>
        </p:txBody>
      </p:sp>
      <p:pic>
        <p:nvPicPr>
          <p:cNvPr id="7" name="Try Wheaties - YouTub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5486400"/>
            <a:ext cx="406400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4" y="0"/>
            <a:ext cx="4448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-7620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Doc </a:t>
            </a:r>
            <a:r>
              <a:rPr lang="en-US" sz="3600" dirty="0" err="1" smtClean="0">
                <a:solidFill>
                  <a:srgbClr val="FFFF00"/>
                </a:solidFill>
              </a:rPr>
              <a:t>Pompus</a:t>
            </a:r>
            <a:r>
              <a:rPr lang="en-US" sz="3600" dirty="0" smtClean="0">
                <a:solidFill>
                  <a:srgbClr val="FFFF00"/>
                </a:solidFill>
              </a:rPr>
              <a:t>’ Wedding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561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Jerome Solon Felder </a:t>
            </a:r>
            <a:r>
              <a:rPr lang="en-US" dirty="0">
                <a:solidFill>
                  <a:srgbClr val="FFFF00"/>
                </a:solidFill>
              </a:rPr>
              <a:t>June 27, 1925 – March 14, 1991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568" y="2209800"/>
            <a:ext cx="6968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Song credits: </a:t>
            </a:r>
            <a:r>
              <a:rPr lang="en-US" sz="2400" i="1" dirty="0">
                <a:solidFill>
                  <a:srgbClr val="FFFF00"/>
                </a:solidFill>
              </a:rPr>
              <a:t>A Teenager in Love, </a:t>
            </a:r>
            <a:r>
              <a:rPr lang="en-US" sz="2400" i="1" dirty="0" err="1">
                <a:solidFill>
                  <a:srgbClr val="FFFF00"/>
                </a:solidFill>
              </a:rPr>
              <a:t>Hushabye</a:t>
            </a:r>
            <a:r>
              <a:rPr lang="en-US" sz="2400" i="1" dirty="0">
                <a:solidFill>
                  <a:srgbClr val="FFFF00"/>
                </a:solidFill>
              </a:rPr>
              <a:t>, This Magic </a:t>
            </a:r>
          </a:p>
          <a:p>
            <a:r>
              <a:rPr lang="en-US" sz="2400" i="1" dirty="0">
                <a:solidFill>
                  <a:srgbClr val="FFFF00"/>
                </a:solidFill>
              </a:rPr>
              <a:t>Moment,  Sweets For My Sweet, Little Sister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568" y="4038600"/>
            <a:ext cx="6707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Childhood  </a:t>
            </a:r>
            <a:r>
              <a:rPr lang="en-US" sz="2400" dirty="0">
                <a:solidFill>
                  <a:srgbClr val="FFFF00"/>
                </a:solidFill>
              </a:rPr>
              <a:t>polio left him unable to walk without crutches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124200"/>
            <a:ext cx="7437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 </a:t>
            </a:r>
            <a:r>
              <a:rPr lang="en-US" sz="2400" dirty="0" err="1">
                <a:solidFill>
                  <a:srgbClr val="FFFF00"/>
                </a:solidFill>
              </a:rPr>
              <a:t>Atists</a:t>
            </a:r>
            <a:r>
              <a:rPr lang="en-US" sz="2400" dirty="0">
                <a:solidFill>
                  <a:srgbClr val="FFFF00"/>
                </a:solidFill>
              </a:rPr>
              <a:t> include Ray Charles, B.B. King, Irma Thomas, Marianne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Faithfull, Charlie Rich,  Dr. John, James Booker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676400"/>
            <a:ext cx="793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Rock &amp; Roll Hall of Fame and Blues Hall of Fame as </a:t>
            </a:r>
            <a:r>
              <a:rPr lang="en-US" sz="2400" i="1" dirty="0">
                <a:solidFill>
                  <a:srgbClr val="FFFF00"/>
                </a:solidFill>
              </a:rPr>
              <a:t>Doc </a:t>
            </a:r>
            <a:r>
              <a:rPr lang="en-US" sz="2400" i="1" dirty="0" err="1">
                <a:solidFill>
                  <a:srgbClr val="FFFF00"/>
                </a:solidFill>
              </a:rPr>
              <a:t>Pompus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724400"/>
            <a:ext cx="7654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Unable to dance at his own wedding he encouraged  his wife to </a:t>
            </a:r>
          </a:p>
          <a:p>
            <a:r>
              <a:rPr lang="en-US" sz="2400" dirty="0">
                <a:solidFill>
                  <a:srgbClr val="FFFF00"/>
                </a:solidFill>
                <a:sym typeface="Wingdings"/>
              </a:rPr>
              <a:t>Dance with everyone.  On the back of their wedding invitation he</a:t>
            </a:r>
          </a:p>
          <a:p>
            <a:r>
              <a:rPr lang="en-US" sz="2400" dirty="0">
                <a:solidFill>
                  <a:srgbClr val="FFFF00"/>
                </a:solidFill>
                <a:sym typeface="Wingdings"/>
              </a:rPr>
              <a:t> wrote this song for her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8" y="990600"/>
            <a:ext cx="4519529" cy="5760720"/>
          </a:xfrm>
          <a:prstGeom prst="rect">
            <a:avLst/>
          </a:prstGeom>
        </p:spPr>
      </p:pic>
      <p:pic>
        <p:nvPicPr>
          <p:cNvPr id="12" name="Save Last Dance For 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8399" y="6248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5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9" y="6417"/>
            <a:ext cx="7924800" cy="1143000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rgbClr val="FFFF00"/>
                </a:solidFill>
              </a:rPr>
              <a:t>Nipper – His Master’s Voice</a:t>
            </a:r>
            <a:endParaRPr lang="en-US" cap="none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79" y="1600200"/>
            <a:ext cx="3291321" cy="4257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0250"/>
            <a:ext cx="2971800" cy="425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80941"/>
            <a:ext cx="4572000" cy="45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-7620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Music Pollution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54103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George </a:t>
            </a:r>
            <a:r>
              <a:rPr lang="en-US" sz="2400" dirty="0">
                <a:solidFill>
                  <a:srgbClr val="FFFF00"/>
                </a:solidFill>
              </a:rPr>
              <a:t>Owen Squier </a:t>
            </a:r>
            <a:r>
              <a:rPr lang="en-US" dirty="0">
                <a:solidFill>
                  <a:srgbClr val="FFFF00"/>
                </a:solidFill>
              </a:rPr>
              <a:t>1865 –1934 </a:t>
            </a:r>
          </a:p>
          <a:p>
            <a:r>
              <a:rPr lang="en-US" dirty="0">
                <a:solidFill>
                  <a:srgbClr val="FFFF00"/>
                </a:solidFill>
              </a:rPr>
              <a:t>West Point 1887 -  Ph.D. from Johns Hopkins University  1893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568" y="2590800"/>
            <a:ext cx="53014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1922 </a:t>
            </a:r>
            <a:r>
              <a:rPr lang="en-US" sz="2400" dirty="0">
                <a:solidFill>
                  <a:srgbClr val="FFFF00"/>
                </a:solidFill>
              </a:rPr>
              <a:t>he created </a:t>
            </a:r>
            <a:r>
              <a:rPr lang="en-US" sz="2400" dirty="0" smtClean="0">
                <a:solidFill>
                  <a:srgbClr val="FFFF00"/>
                </a:solidFill>
              </a:rPr>
              <a:t>the Wired Radio Company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piped </a:t>
            </a:r>
            <a:r>
              <a:rPr lang="en-US" dirty="0">
                <a:solidFill>
                  <a:srgbClr val="FFFF00"/>
                </a:solidFill>
              </a:rPr>
              <a:t>music over phone wires to subscribers for $2/month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655403"/>
            <a:ext cx="5650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1934 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he created a new name for the company </a:t>
            </a:r>
            <a:endParaRPr lang="en-US" sz="2400" dirty="0" smtClean="0">
              <a:solidFill>
                <a:srgbClr val="FFFF00"/>
              </a:solidFill>
              <a:sym typeface="Wingdings"/>
            </a:endParaRPr>
          </a:p>
          <a:p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he combined  </a:t>
            </a:r>
            <a:r>
              <a:rPr lang="en-US" sz="2400" i="1" dirty="0" smtClean="0">
                <a:solidFill>
                  <a:srgbClr val="FFFF00"/>
                </a:solidFill>
                <a:sym typeface="Wingdings"/>
              </a:rPr>
              <a:t>Kodak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 with </a:t>
            </a:r>
            <a:r>
              <a:rPr lang="en-US" sz="2400" i="1" dirty="0">
                <a:solidFill>
                  <a:srgbClr val="FFFF00"/>
                </a:solidFill>
                <a:sym typeface="Wingdings"/>
              </a:rPr>
              <a:t>music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429000"/>
            <a:ext cx="45693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 smtClean="0">
                <a:solidFill>
                  <a:srgbClr val="FFFFFF"/>
                </a:solidFill>
                <a:sym typeface="Wingdings"/>
              </a:rPr>
              <a:t>  </a:t>
            </a:r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private subscriber effort failed </a:t>
            </a:r>
            <a:r>
              <a:rPr lang="en-US" sz="2400" dirty="0" smtClean="0">
                <a:solidFill>
                  <a:srgbClr val="FFFF00"/>
                </a:solidFill>
              </a:rPr>
              <a:t>–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refocused </a:t>
            </a:r>
            <a:r>
              <a:rPr lang="en-US" sz="2400" dirty="0">
                <a:solidFill>
                  <a:srgbClr val="FFFF00"/>
                </a:solidFill>
              </a:rPr>
              <a:t>on </a:t>
            </a:r>
            <a:r>
              <a:rPr lang="en-US" sz="2400" dirty="0" smtClean="0">
                <a:solidFill>
                  <a:srgbClr val="FFFF00"/>
                </a:solidFill>
              </a:rPr>
              <a:t>business clients – 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Music makes employees more productive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568" y="1828800"/>
            <a:ext cx="5505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1910 </a:t>
            </a:r>
            <a:r>
              <a:rPr lang="en-US" sz="2400" dirty="0">
                <a:solidFill>
                  <a:srgbClr val="FFFF00"/>
                </a:solidFill>
              </a:rPr>
              <a:t>invented telephone carrier multiplexing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elected </a:t>
            </a:r>
            <a:r>
              <a:rPr lang="en-US" dirty="0">
                <a:solidFill>
                  <a:srgbClr val="FFFF00"/>
                </a:solidFill>
              </a:rPr>
              <a:t>to the National Academy of Science in 1919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360" y="5481935"/>
            <a:ext cx="3879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>
                <a:solidFill>
                  <a:srgbClr val="FFFF00"/>
                </a:solidFill>
                <a:sym typeface="Wingdings"/>
              </a:rPr>
              <a:t>That's how Muzak was created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2" y="1114049"/>
            <a:ext cx="2719664" cy="3439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609923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7620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Wail  </a:t>
            </a:r>
            <a:r>
              <a:rPr lang="en-US" sz="3600" dirty="0">
                <a:solidFill>
                  <a:srgbClr val="FFFF00"/>
                </a:solidFill>
              </a:rPr>
              <a:t>as </a:t>
            </a:r>
            <a:r>
              <a:rPr lang="en-US" sz="3600" dirty="0" smtClean="0">
                <a:solidFill>
                  <a:srgbClr val="FFFF00"/>
                </a:solidFill>
              </a:rPr>
              <a:t> much  as possible !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8803"/>
            <a:ext cx="775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November </a:t>
            </a:r>
            <a:r>
              <a:rPr lang="en-US" sz="2400" dirty="0">
                <a:solidFill>
                  <a:srgbClr val="FFFF00"/>
                </a:solidFill>
              </a:rPr>
              <a:t>1, 1923 Paul </a:t>
            </a:r>
            <a:r>
              <a:rPr lang="en-US" sz="2400" dirty="0" smtClean="0">
                <a:solidFill>
                  <a:srgbClr val="FFFF00"/>
                </a:solidFill>
              </a:rPr>
              <a:t>Whiteman </a:t>
            </a:r>
            <a:r>
              <a:rPr lang="en-US" sz="2400" dirty="0">
                <a:solidFill>
                  <a:srgbClr val="FFFF00"/>
                </a:solidFill>
              </a:rPr>
              <a:t>asked  George Gershwin to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compose </a:t>
            </a:r>
            <a:r>
              <a:rPr lang="en-US" sz="2400" dirty="0">
                <a:solidFill>
                  <a:srgbClr val="FFFF00"/>
                </a:solidFill>
              </a:rPr>
              <a:t>a jazz concerto for an all-jazz concert  for February 1924.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5557" y="2304871"/>
            <a:ext cx="78438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title </a:t>
            </a:r>
            <a:r>
              <a:rPr lang="en-US" sz="2400" i="1" dirty="0">
                <a:solidFill>
                  <a:srgbClr val="FFFF00"/>
                </a:solidFill>
              </a:rPr>
              <a:t>Rhapsody in Blue </a:t>
            </a:r>
            <a:r>
              <a:rPr lang="en-US" sz="2400" dirty="0">
                <a:solidFill>
                  <a:srgbClr val="FFFF00"/>
                </a:solidFill>
              </a:rPr>
              <a:t>was suggested by Ira Gershwin </a:t>
            </a:r>
            <a:r>
              <a:rPr lang="en-US" sz="2400" dirty="0" smtClean="0">
                <a:solidFill>
                  <a:srgbClr val="FFFF00"/>
                </a:solidFill>
              </a:rPr>
              <a:t>after 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Seeing an exhibition </a:t>
            </a:r>
            <a:r>
              <a:rPr lang="en-US" sz="2400" dirty="0">
                <a:solidFill>
                  <a:srgbClr val="FFFF00"/>
                </a:solidFill>
              </a:rPr>
              <a:t>of James McNeill Whistler </a:t>
            </a:r>
            <a:r>
              <a:rPr lang="en-US" sz="2400" dirty="0" smtClean="0">
                <a:solidFill>
                  <a:srgbClr val="FFFF00"/>
                </a:solidFill>
              </a:rPr>
              <a:t>paintings.  </a:t>
            </a:r>
            <a:r>
              <a:rPr lang="en-US" sz="2400" i="1" dirty="0">
                <a:solidFill>
                  <a:srgbClr val="FFFF00"/>
                </a:solidFill>
              </a:rPr>
              <a:t>Nocturne </a:t>
            </a:r>
            <a:endParaRPr lang="en-US" sz="2400" i="1" dirty="0" smtClean="0">
              <a:solidFill>
                <a:srgbClr val="FFFF00"/>
              </a:solidFill>
            </a:endParaRPr>
          </a:p>
          <a:p>
            <a:r>
              <a:rPr lang="en-US" sz="2400" i="1" dirty="0" smtClean="0">
                <a:solidFill>
                  <a:srgbClr val="FFFF00"/>
                </a:solidFill>
              </a:rPr>
              <a:t>in </a:t>
            </a:r>
            <a:r>
              <a:rPr lang="en-US" sz="2400" i="1" dirty="0">
                <a:solidFill>
                  <a:srgbClr val="FFFF00"/>
                </a:solidFill>
              </a:rPr>
              <a:t>Black and </a:t>
            </a:r>
            <a:r>
              <a:rPr lang="en-US" sz="2400" i="1" dirty="0" smtClean="0">
                <a:solidFill>
                  <a:srgbClr val="FFFF00"/>
                </a:solidFill>
              </a:rPr>
              <a:t>Gold  </a:t>
            </a:r>
            <a:r>
              <a:rPr lang="en-US" sz="2400" dirty="0">
                <a:solidFill>
                  <a:srgbClr val="FFFF00"/>
                </a:solidFill>
              </a:rPr>
              <a:t>and </a:t>
            </a:r>
            <a:r>
              <a:rPr lang="en-US" sz="2400" i="1" dirty="0">
                <a:solidFill>
                  <a:srgbClr val="FFFF00"/>
                </a:solidFill>
              </a:rPr>
              <a:t>Arrangement in Grey and </a:t>
            </a:r>
            <a:r>
              <a:rPr lang="en-US" sz="2400" i="1" dirty="0" smtClean="0">
                <a:solidFill>
                  <a:srgbClr val="FFFF00"/>
                </a:solidFill>
              </a:rPr>
              <a:t>Black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64803"/>
            <a:ext cx="7917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</a:rPr>
              <a:t>Gershwin </a:t>
            </a:r>
            <a:r>
              <a:rPr lang="en-US" sz="2400" dirty="0">
                <a:solidFill>
                  <a:srgbClr val="FFFF00"/>
                </a:solidFill>
              </a:rPr>
              <a:t>improvised some of what he was playing, and he did not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write </a:t>
            </a:r>
            <a:r>
              <a:rPr lang="en-US" sz="2400" dirty="0">
                <a:solidFill>
                  <a:srgbClr val="FFFF00"/>
                </a:solidFill>
              </a:rPr>
              <a:t>out the piano part until after the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81653" y="4667071"/>
            <a:ext cx="78325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The  famous opening began as a joke </a:t>
            </a:r>
            <a:r>
              <a:rPr lang="en-US" sz="2400" dirty="0">
                <a:solidFill>
                  <a:srgbClr val="FFFF00"/>
                </a:solidFill>
              </a:rPr>
              <a:t>during </a:t>
            </a:r>
            <a:r>
              <a:rPr lang="en-US" sz="2400" dirty="0" smtClean="0">
                <a:solidFill>
                  <a:srgbClr val="FFFF00"/>
                </a:solidFill>
              </a:rPr>
              <a:t>rehearsal. </a:t>
            </a:r>
            <a:r>
              <a:rPr lang="en-US" sz="2400" dirty="0">
                <a:solidFill>
                  <a:srgbClr val="FFFF00"/>
                </a:solidFill>
              </a:rPr>
              <a:t>Gershwin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loved the klezmer-style performance of the clarinet player and </a:t>
            </a:r>
            <a:r>
              <a:rPr lang="en-US" sz="2400" dirty="0">
                <a:solidFill>
                  <a:srgbClr val="FFFF00"/>
                </a:solidFill>
              </a:rPr>
              <a:t>told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him to “wail </a:t>
            </a:r>
            <a:r>
              <a:rPr lang="en-US" sz="2400" dirty="0">
                <a:solidFill>
                  <a:srgbClr val="FFFF00"/>
                </a:solidFill>
              </a:rPr>
              <a:t>as </a:t>
            </a:r>
            <a:r>
              <a:rPr lang="en-US" sz="2400" dirty="0" smtClean="0">
                <a:solidFill>
                  <a:srgbClr val="FFFF00"/>
                </a:solidFill>
              </a:rPr>
              <a:t>possible“ during the concert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" name="Raphsody in Bl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31277" y="6096000"/>
            <a:ext cx="406400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4419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76200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Ian Vaughn and the Graveyard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67135"/>
            <a:ext cx="777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July 6, 1957 Ian Vaughn introduced his guitar-playing neighbor to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his bass- playing friend.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304871"/>
            <a:ext cx="880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The neighbor’s band was debuting at St. Peter’s Parish Church in Woolton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497" y="2971800"/>
            <a:ext cx="8067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 </a:t>
            </a:r>
            <a:r>
              <a:rPr lang="en-US" sz="2400" dirty="0" smtClean="0">
                <a:solidFill>
                  <a:srgbClr val="FFFF00"/>
                </a:solidFill>
              </a:rPr>
              <a:t>That’s how neighbor John Lennon met bass playing Paul McCartney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657600"/>
            <a:ext cx="5960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The boys used to sunbath in the church cemetery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123" y="4495800"/>
            <a:ext cx="4881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sym typeface="Wingdings"/>
              </a:rPr>
              <a:t></a:t>
            </a:r>
            <a:r>
              <a:rPr lang="en-US" dirty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sym typeface="Wingdings"/>
              </a:rPr>
              <a:t>That’s where Eleanor Rigby is buried. 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8" name="Eleanor Rigb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4702360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5210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5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516</Words>
  <Application>Microsoft Office PowerPoint</Application>
  <PresentationFormat>On-screen Show (4:3)</PresentationFormat>
  <Paragraphs>54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</vt:lpstr>
      <vt:lpstr>How Jazz Saved Wheaties</vt:lpstr>
      <vt:lpstr>Doc Pompus’ Wedding</vt:lpstr>
      <vt:lpstr>Nipper – His Master’s Voice</vt:lpstr>
      <vt:lpstr>Music Pollution</vt:lpstr>
      <vt:lpstr>Wail  as  much  as possible !</vt:lpstr>
      <vt:lpstr>Ian Vaughn and the Graveyard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Troxler</dc:creator>
  <cp:lastModifiedBy>Bill Troxler</cp:lastModifiedBy>
  <cp:revision>4</cp:revision>
  <dcterms:created xsi:type="dcterms:W3CDTF">2016-06-24T22:02:57Z</dcterms:created>
  <dcterms:modified xsi:type="dcterms:W3CDTF">2017-06-22T18:00:55Z</dcterms:modified>
</cp:coreProperties>
</file>