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89" r:id="rId23"/>
    <p:sldId id="290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6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55C6-6971-4695-8D6B-B55C5A89903B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9279-C168-4D57-B393-AC4AF9D5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8AFC-220C-48BB-8034-FE3BA5DF04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9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8AFC-220C-48BB-8034-FE3BA5DF04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7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Renaissance qualities in the music.  You can hear the birth of the Baroque in this music.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8AFC-220C-48BB-8034-FE3BA5DF04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2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Italian word was first used in the sense "composition in which poetry, dance, and music are combined" in 1639;</a:t>
            </a:r>
          </a:p>
          <a:p>
            <a:r>
              <a:rPr lang="en-US" dirty="0"/>
              <a:t>The first recorded English usage in this sense dates to 1648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8AFC-220C-48BB-8034-FE3BA5DF04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6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fugitive does not ‘fly”  a fugitive FLEES because he is chased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8AFC-220C-48BB-8034-FE3BA5DF04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7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4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0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8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1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3" Type="http://schemas.microsoft.com/office/2007/relationships/media" Target="../media/media3.mp3"/><Relationship Id="rId21" Type="http://schemas.openxmlformats.org/officeDocument/2006/relationships/slideLayout" Target="../slideLayouts/slideLayout2.xml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XHqkN2k9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7fSMNFqHA" TargetMode="External"/><Relationship Id="rId2" Type="http://schemas.openxmlformats.org/officeDocument/2006/relationships/hyperlink" Target="https://www.youtube.com/watch?v=XLH47I9b0a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mauT8eZcM8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k6zAdiQ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hic2cE57i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ai_IOfk45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GrnwzEhi_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Tuesday</a:t>
            </a:r>
            <a:r>
              <a:rPr lang="en-US" sz="3600" dirty="0">
                <a:solidFill>
                  <a:srgbClr val="FFFF00"/>
                </a:solidFill>
              </a:rPr>
              <a:t> - </a:t>
            </a:r>
            <a:r>
              <a:rPr lang="en-US" sz="3600" i="1" dirty="0">
                <a:solidFill>
                  <a:srgbClr val="FFFF00"/>
                </a:solidFill>
              </a:rPr>
              <a:t>The </a:t>
            </a:r>
            <a:r>
              <a:rPr lang="en-US" sz="3600" i="1" dirty="0" smtClean="0">
                <a:solidFill>
                  <a:srgbClr val="FFFF00"/>
                </a:solidFill>
              </a:rPr>
              <a:t>Oddly Shaped </a:t>
            </a:r>
            <a:r>
              <a:rPr lang="en-US" sz="3600" i="1" dirty="0">
                <a:solidFill>
                  <a:srgbClr val="FFFF00"/>
                </a:solidFill>
              </a:rPr>
              <a:t>Pearl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762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Common Ground of Music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1092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919" y="381000"/>
            <a:ext cx="8305800" cy="655638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Opera Marks the Beginning of the Baroque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00259" y="1317395"/>
            <a:ext cx="795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It was a new musical form with an undisputed birthdate - 1598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Traditional opera consists of  </a:t>
            </a:r>
            <a:r>
              <a:rPr lang="en-US" sz="2400" b="1" dirty="0">
                <a:solidFill>
                  <a:srgbClr val="FFFF00"/>
                </a:solidFill>
              </a:rPr>
              <a:t>two modes of singing: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Recitative</a:t>
            </a:r>
            <a:r>
              <a:rPr lang="en-US" sz="2400" b="1" dirty="0">
                <a:solidFill>
                  <a:srgbClr val="FFFF00"/>
                </a:solidFill>
              </a:rPr>
              <a:t>, the plot-driving passages sung in a style </a:t>
            </a:r>
            <a:r>
              <a:rPr lang="en-US" sz="2400" b="1" dirty="0" smtClean="0">
                <a:solidFill>
                  <a:srgbClr val="FFFF00"/>
                </a:solidFill>
              </a:rPr>
              <a:t> that emphasizes the </a:t>
            </a:r>
            <a:r>
              <a:rPr lang="en-US" sz="2400" b="1" dirty="0">
                <a:solidFill>
                  <a:srgbClr val="FFFF00"/>
                </a:solidFill>
              </a:rPr>
              <a:t>inflections of </a:t>
            </a:r>
            <a:r>
              <a:rPr lang="en-US" sz="2400" b="1" dirty="0" smtClean="0">
                <a:solidFill>
                  <a:srgbClr val="FFFF00"/>
                </a:solidFill>
              </a:rPr>
              <a:t>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Aria </a:t>
            </a:r>
            <a:r>
              <a:rPr lang="en-US" sz="2400" b="1" dirty="0">
                <a:solidFill>
                  <a:srgbClr val="FFFF00"/>
                </a:solidFill>
              </a:rPr>
              <a:t>(an "air" or formal song) in which the </a:t>
            </a:r>
            <a:r>
              <a:rPr lang="en-US" sz="2400" b="1" dirty="0" smtClean="0">
                <a:solidFill>
                  <a:srgbClr val="FFFF00"/>
                </a:solidFill>
              </a:rPr>
              <a:t> characters  express  their  emotions in </a:t>
            </a:r>
            <a:r>
              <a:rPr lang="en-US" sz="2400" b="1" dirty="0">
                <a:solidFill>
                  <a:srgbClr val="FFFF00"/>
                </a:solidFill>
              </a:rPr>
              <a:t>a </a:t>
            </a:r>
            <a:r>
              <a:rPr lang="en-US" sz="2400" b="1" dirty="0" smtClean="0">
                <a:solidFill>
                  <a:srgbClr val="FFFF00"/>
                </a:solidFill>
              </a:rPr>
              <a:t>melodic 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i="1" dirty="0" smtClean="0">
                <a:solidFill>
                  <a:srgbClr val="FFFF00"/>
                </a:solidFill>
              </a:rPr>
              <a:t>The audience suffers through the  necessary recitatives in great anticipation of the beautiful arias that follow!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86" y="5274733"/>
            <a:ext cx="795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Emotions…… how people </a:t>
            </a:r>
            <a:r>
              <a:rPr lang="en-US" sz="2400" b="1" i="1" dirty="0">
                <a:solidFill>
                  <a:srgbClr val="0070C0"/>
                </a:solidFill>
              </a:rPr>
              <a:t>FEEL</a:t>
            </a:r>
            <a:r>
              <a:rPr lang="en-US" sz="2400" b="1" dirty="0">
                <a:solidFill>
                  <a:srgbClr val="0070C0"/>
                </a:solidFill>
              </a:rPr>
              <a:t> about events became important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1704 </a:t>
            </a:r>
            <a:r>
              <a:rPr lang="en-US" sz="2400" b="1" dirty="0">
                <a:solidFill>
                  <a:srgbClr val="FFFF00"/>
                </a:solidFill>
              </a:rPr>
              <a:t>d</a:t>
            </a:r>
            <a:r>
              <a:rPr lang="en-US" sz="2400" b="1" dirty="0" smtClean="0">
                <a:solidFill>
                  <a:srgbClr val="FFFF00"/>
                </a:solidFill>
              </a:rPr>
              <a:t>uring a performance of Johann </a:t>
            </a:r>
            <a:r>
              <a:rPr lang="en-US" sz="2400" b="1" dirty="0" err="1" smtClean="0">
                <a:solidFill>
                  <a:srgbClr val="FFFF00"/>
                </a:solidFill>
              </a:rPr>
              <a:t>Mattheson’s</a:t>
            </a:r>
            <a:r>
              <a:rPr lang="en-US" sz="2400" b="1" dirty="0" smtClean="0">
                <a:solidFill>
                  <a:srgbClr val="FFFF00"/>
                </a:solidFill>
              </a:rPr>
              <a:t>   3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</a:rPr>
              <a:t> opera </a:t>
            </a:r>
            <a:r>
              <a:rPr lang="en-US" sz="2400" b="1" i="1" dirty="0" smtClean="0">
                <a:solidFill>
                  <a:srgbClr val="FFFF00"/>
                </a:solidFill>
              </a:rPr>
              <a:t>Cleopatra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latin typeface="+mn-lt"/>
              </a:rPr>
              <a:t>Opera as a Blood Sport</a:t>
            </a:r>
            <a:endParaRPr lang="en-US" sz="3600" cap="none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152" y="2822183"/>
            <a:ext cx="6219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err="1" smtClean="0">
                <a:solidFill>
                  <a:srgbClr val="FFFF00"/>
                </a:solidFill>
              </a:rPr>
              <a:t>Mattheson</a:t>
            </a:r>
            <a:r>
              <a:rPr lang="en-US" sz="2400" b="1" dirty="0" smtClean="0">
                <a:solidFill>
                  <a:srgbClr val="FFFF00"/>
                </a:solidFill>
              </a:rPr>
              <a:t> challenged Handel to a duel over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which of them was  to play the harpsichord during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the performance</a:t>
            </a: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58298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Mattheson's </a:t>
            </a:r>
            <a:r>
              <a:rPr lang="en-US" sz="2400" b="1" dirty="0">
                <a:solidFill>
                  <a:srgbClr val="0070C0"/>
                </a:solidFill>
              </a:rPr>
              <a:t>blade </a:t>
            </a:r>
            <a:r>
              <a:rPr lang="en-US" sz="2400" b="1" dirty="0" smtClean="0">
                <a:solidFill>
                  <a:srgbClr val="0070C0"/>
                </a:solidFill>
              </a:rPr>
              <a:t>was deflected and broken by </a:t>
            </a:r>
            <a:r>
              <a:rPr lang="en-US" sz="2400" b="1" dirty="0">
                <a:solidFill>
                  <a:srgbClr val="0070C0"/>
                </a:solidFill>
              </a:rPr>
              <a:t>a  large button </a:t>
            </a:r>
            <a:r>
              <a:rPr lang="en-US" sz="2400" b="1" dirty="0" smtClean="0">
                <a:solidFill>
                  <a:srgbClr val="0070C0"/>
                </a:solidFill>
              </a:rPr>
              <a:t>on Handel's jacket.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935356"/>
            <a:ext cx="2113133" cy="264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53377"/>
            <a:ext cx="1981200" cy="25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86" y="1041482"/>
            <a:ext cx="852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Counterpoint is the relationship between voices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interdependent harmonically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independent in rhythm and shape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The term originates from the Latin </a:t>
            </a:r>
            <a:r>
              <a:rPr lang="en-US" sz="2000" b="1" i="1" dirty="0" smtClean="0">
                <a:solidFill>
                  <a:srgbClr val="FFFF00"/>
                </a:solidFill>
              </a:rPr>
              <a:t> punctus contra punctum :</a:t>
            </a:r>
            <a:r>
              <a:rPr lang="en-US" sz="2000" b="1" dirty="0" smtClean="0">
                <a:solidFill>
                  <a:srgbClr val="FFFF00"/>
                </a:solidFill>
              </a:rPr>
              <a:t>"point against point".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CCA\Classes\The Oddly Shaped Pearl\Images\counter poin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88251"/>
            <a:ext cx="5667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7" y="-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cap="none" dirty="0"/>
              <a:t>Counterpoint</a:t>
            </a:r>
          </a:p>
        </p:txBody>
      </p:sp>
      <p:pic>
        <p:nvPicPr>
          <p:cNvPr id="4" name="Counterpoint fugue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2400" y="571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13065" y="3886201"/>
            <a:ext cx="82296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A </a:t>
            </a:r>
            <a:r>
              <a:rPr lang="en-US" sz="2400" b="1" i="1" dirty="0">
                <a:solidFill>
                  <a:srgbClr val="FFFF00"/>
                </a:solidFill>
              </a:rPr>
              <a:t>fugue is a music composition in which 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the </a:t>
            </a:r>
            <a:r>
              <a:rPr lang="en-US" sz="2400" b="1" i="1" dirty="0">
                <a:solidFill>
                  <a:srgbClr val="FFFF00"/>
                </a:solidFill>
              </a:rPr>
              <a:t>main idea is </a:t>
            </a:r>
            <a:r>
              <a:rPr lang="en-US" sz="2400" b="1" i="1" dirty="0" smtClean="0">
                <a:solidFill>
                  <a:srgbClr val="FFFF00"/>
                </a:solidFill>
              </a:rPr>
              <a:t>chased by other ideas.  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The main idea </a:t>
            </a:r>
            <a:r>
              <a:rPr lang="en-US" sz="2400" b="1" i="1" dirty="0">
                <a:solidFill>
                  <a:srgbClr val="FFFF00"/>
                </a:solidFill>
              </a:rPr>
              <a:t>FLEES and is never </a:t>
            </a:r>
            <a:r>
              <a:rPr lang="en-US" sz="2400" b="1" i="1" dirty="0" smtClean="0">
                <a:solidFill>
                  <a:srgbClr val="FFFF00"/>
                </a:solidFill>
              </a:rPr>
              <a:t>caught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cap="none" dirty="0"/>
              <a:t>What is a </a:t>
            </a:r>
            <a:r>
              <a:rPr lang="en-US" sz="3600" cap="none" dirty="0" smtClean="0"/>
              <a:t>Fugue?</a:t>
            </a:r>
            <a:endParaRPr lang="en-US" sz="36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95718"/>
            <a:ext cx="169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Tempus Fugit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7318" y="1965050"/>
            <a:ext cx="134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Time </a:t>
            </a:r>
            <a:r>
              <a:rPr lang="en-US" sz="2400" dirty="0" smtClean="0">
                <a:solidFill>
                  <a:srgbClr val="FFFF00"/>
                </a:solidFill>
              </a:rPr>
              <a:t>Flies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4384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</a:rPr>
              <a:t>Fugit</a:t>
            </a:r>
            <a:r>
              <a:rPr lang="en-US" sz="2400" dirty="0">
                <a:solidFill>
                  <a:srgbClr val="FFFF00"/>
                </a:solidFill>
              </a:rPr>
              <a:t> from the </a:t>
            </a:r>
            <a:r>
              <a:rPr lang="en-US" sz="2400" dirty="0" smtClean="0">
                <a:solidFill>
                  <a:srgbClr val="FFFF00"/>
                </a:solidFill>
              </a:rPr>
              <a:t>Latin </a:t>
            </a:r>
            <a:r>
              <a:rPr lang="en-US" sz="2400" i="1" dirty="0" smtClean="0">
                <a:solidFill>
                  <a:srgbClr val="FFFF00"/>
                </a:solidFill>
              </a:rPr>
              <a:t>fugere</a:t>
            </a:r>
          </a:p>
          <a:p>
            <a:pPr algn="ctr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Meaning to flee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First Known Use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1597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CCA\Classes\The Oddly Shaped Pearl\Images\tempusfugi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2149716"/>
            <a:ext cx="1805214" cy="14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3352800"/>
            <a:ext cx="8229600" cy="236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A fugue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Is </a:t>
            </a:r>
            <a:r>
              <a:rPr lang="en-US" sz="2000" b="1" dirty="0">
                <a:solidFill>
                  <a:srgbClr val="FFFF00"/>
                </a:solidFill>
              </a:rPr>
              <a:t>a metaphor (one thing standing in place of </a:t>
            </a:r>
            <a:r>
              <a:rPr lang="en-US" sz="2000" b="1" dirty="0" smtClean="0">
                <a:solidFill>
                  <a:srgbClr val="FFFF00"/>
                </a:solidFill>
              </a:rPr>
              <a:t>another)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reveals </a:t>
            </a:r>
            <a:r>
              <a:rPr lang="en-US" sz="2000" b="1" dirty="0">
                <a:solidFill>
                  <a:srgbClr val="FFFF00"/>
                </a:solidFill>
              </a:rPr>
              <a:t>the connections between seemingly unlike things. 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develops </a:t>
            </a:r>
            <a:r>
              <a:rPr lang="en-US" sz="2000" b="1" dirty="0">
                <a:solidFill>
                  <a:srgbClr val="FFFF00"/>
                </a:solidFill>
              </a:rPr>
              <a:t>an idea in ways that are never precisely the same – a fugue “tweaks” </a:t>
            </a:r>
            <a:r>
              <a:rPr lang="en-US" sz="2000" b="1" dirty="0" smtClean="0">
                <a:solidFill>
                  <a:srgbClr val="FFFF00"/>
                </a:solidFill>
              </a:rPr>
              <a:t>ideas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demonstrates </a:t>
            </a:r>
            <a:r>
              <a:rPr lang="en-US" sz="2000" b="1" dirty="0">
                <a:solidFill>
                  <a:srgbClr val="FFFF00"/>
                </a:solidFill>
              </a:rPr>
              <a:t>relationships between new ideas and old </a:t>
            </a:r>
            <a:r>
              <a:rPr lang="en-US" sz="2000" b="1" dirty="0" smtClean="0">
                <a:solidFill>
                  <a:srgbClr val="FFFF00"/>
                </a:solidFill>
              </a:rPr>
              <a:t>ideas</a:t>
            </a: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contrasts </a:t>
            </a:r>
            <a:r>
              <a:rPr lang="en-US" sz="2000" b="1" i="1" dirty="0">
                <a:solidFill>
                  <a:srgbClr val="0070C0"/>
                </a:solidFill>
              </a:rPr>
              <a:t>ideas through the use of conflict – that is “counterpoint</a:t>
            </a:r>
            <a:r>
              <a:rPr lang="en-US" sz="2000" b="1" i="1" dirty="0" smtClean="0">
                <a:solidFill>
                  <a:srgbClr val="0070C0"/>
                </a:solidFill>
              </a:rPr>
              <a:t>”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The Fugue</a:t>
            </a:r>
            <a:endParaRPr lang="en-US" sz="36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452718" y="1066800"/>
            <a:ext cx="781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One or two or more themes are repeated by successively entering voices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and developed  using technique of counterpoint, modulation and variation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718" y="1801051"/>
            <a:ext cx="743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000" b="1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In </a:t>
            </a:r>
            <a:r>
              <a:rPr lang="en-US" sz="2000" b="1" dirty="0">
                <a:solidFill>
                  <a:srgbClr val="FFFF00"/>
                </a:solidFill>
              </a:rPr>
              <a:t>its simplest configuration a fugue may be the expression of a </a:t>
            </a:r>
            <a:r>
              <a:rPr lang="en-US" sz="2000" b="1" dirty="0" smtClean="0">
                <a:solidFill>
                  <a:srgbClr val="FFFF00"/>
                </a:solidFill>
              </a:rPr>
              <a:t>single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musical idea followed by the development of that idea.  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17303"/>
            <a:ext cx="5372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A fugue </a:t>
            </a:r>
            <a:r>
              <a:rPr lang="en-US" sz="2000" b="1" dirty="0">
                <a:solidFill>
                  <a:srgbClr val="FFFF00"/>
                </a:solidFill>
              </a:rPr>
              <a:t>is a continual flow of subject and </a:t>
            </a:r>
            <a:r>
              <a:rPr lang="en-US" sz="2000" b="1" dirty="0" smtClean="0">
                <a:solidFill>
                  <a:srgbClr val="FFFF00"/>
                </a:solidFill>
              </a:rPr>
              <a:t>answer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06769"/>
            <a:ext cx="4482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fugue as a </a:t>
            </a:r>
            <a:r>
              <a:rPr lang="en-US" sz="2000" b="1" i="1" dirty="0">
                <a:solidFill>
                  <a:srgbClr val="FFFF00"/>
                </a:solidFill>
              </a:rPr>
              <a:t>process</a:t>
            </a:r>
            <a:r>
              <a:rPr lang="en-US" sz="2000" b="1" dirty="0">
                <a:solidFill>
                  <a:srgbClr val="FFFF00"/>
                </a:solidFill>
              </a:rPr>
              <a:t> rather than </a:t>
            </a:r>
            <a:r>
              <a:rPr lang="en-US" sz="2000" b="1" i="1" dirty="0" smtClean="0">
                <a:solidFill>
                  <a:srgbClr val="FFFF00"/>
                </a:solidFill>
              </a:rPr>
              <a:t>form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2514600"/>
            <a:ext cx="8229600" cy="167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its </a:t>
            </a:r>
            <a:r>
              <a:rPr lang="en-US" sz="2800" b="1" dirty="0">
                <a:solidFill>
                  <a:srgbClr val="FFFF00"/>
                </a:solidFill>
              </a:rPr>
              <a:t>ability to permit the  discovery that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new </a:t>
            </a:r>
            <a:r>
              <a:rPr lang="en-US" sz="2800" b="1" dirty="0">
                <a:solidFill>
                  <a:srgbClr val="FFFF00"/>
                </a:solidFill>
              </a:rPr>
              <a:t>ideas are </a:t>
            </a:r>
            <a:r>
              <a:rPr lang="en-US" sz="2800" b="1" dirty="0" smtClean="0">
                <a:solidFill>
                  <a:srgbClr val="FFFF00"/>
                </a:solidFill>
              </a:rPr>
              <a:t>created </a:t>
            </a:r>
            <a:r>
              <a:rPr lang="en-US" sz="2800" b="1" dirty="0">
                <a:solidFill>
                  <a:srgbClr val="FFFF00"/>
                </a:solidFill>
              </a:rPr>
              <a:t>out of the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same </a:t>
            </a:r>
            <a:r>
              <a:rPr lang="en-US" sz="2800" b="1" dirty="0">
                <a:solidFill>
                  <a:srgbClr val="FFFF00"/>
                </a:solidFill>
              </a:rPr>
              <a:t>"stuff" as old ideas.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The essence of a fugue</a:t>
            </a:r>
          </a:p>
        </p:txBody>
      </p:sp>
    </p:spTree>
    <p:extLst>
      <p:ext uri="{BB962C8B-B14F-4D97-AF65-F5344CB8AC3E}">
        <p14:creationId xmlns:p14="http://schemas.microsoft.com/office/powerpoint/2010/main" val="16612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43000" y="2819400"/>
            <a:ext cx="61722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Subject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(always the 1st melody)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Answer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</a:rPr>
              <a:t>(usually the 2nd melody)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Counter subject </a:t>
            </a:r>
            <a:r>
              <a:rPr lang="en-US" sz="2000" b="1" dirty="0" smtClean="0">
                <a:solidFill>
                  <a:srgbClr val="FFFF00"/>
                </a:solidFill>
              </a:rPr>
              <a:t>(sometimes the 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000" b="1" dirty="0" smtClean="0">
                <a:solidFill>
                  <a:srgbClr val="FFFF00"/>
                </a:solidFill>
              </a:rPr>
              <a:t> melody)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Development of the subject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Coda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(the final segment of the composition)</a:t>
            </a:r>
          </a:p>
          <a:p>
            <a:pPr marL="0" indent="0">
              <a:buNone/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Elements often found in a fugue</a:t>
            </a:r>
            <a:endParaRPr lang="en-US" sz="36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6567"/>
            <a:ext cx="661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When listening to a fugue, try to hear these elements: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72035" y="4572000"/>
            <a:ext cx="82296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Countersubject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Counterpoint to subjects or answers played simultaneously by a different instrument. Not every fugue will have a countersubject. 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635" y="76200"/>
            <a:ext cx="7924800" cy="1143000"/>
          </a:xfrm>
        </p:spPr>
        <p:txBody>
          <a:bodyPr/>
          <a:lstStyle/>
          <a:p>
            <a:r>
              <a:rPr lang="en-US" cap="none" dirty="0" smtClean="0"/>
              <a:t>Defining Elements of the Fugue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87273" y="1600200"/>
            <a:ext cx="88665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Subject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Melody </a:t>
            </a:r>
            <a:r>
              <a:rPr lang="en-US" sz="2200" b="1" dirty="0">
                <a:solidFill>
                  <a:srgbClr val="0070C0"/>
                </a:solidFill>
              </a:rPr>
              <a:t>that comprises the primary </a:t>
            </a:r>
            <a:r>
              <a:rPr lang="en-US" sz="2200" b="1" dirty="0" smtClean="0">
                <a:solidFill>
                  <a:srgbClr val="0070C0"/>
                </a:solidFill>
              </a:rPr>
              <a:t>melodic and rhythmic content </a:t>
            </a:r>
            <a:r>
              <a:rPr lang="en-US" sz="2200" b="1" dirty="0">
                <a:solidFill>
                  <a:srgbClr val="0070C0"/>
                </a:solidFill>
              </a:rPr>
              <a:t>of the fugue.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035" y="2829448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Answer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An imitation  of the subject that follows immediately after the 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first </a:t>
            </a:r>
            <a:r>
              <a:rPr lang="en-US" sz="2200" b="1" dirty="0">
                <a:solidFill>
                  <a:srgbClr val="0070C0"/>
                </a:solidFill>
              </a:rPr>
              <a:t>statement of the </a:t>
            </a:r>
            <a:r>
              <a:rPr lang="en-US" sz="2200" b="1" dirty="0" smtClean="0">
                <a:solidFill>
                  <a:srgbClr val="0070C0"/>
                </a:solidFill>
              </a:rPr>
              <a:t>subject.  The answer is played by a 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different instrument  </a:t>
            </a:r>
            <a:r>
              <a:rPr lang="en-US" sz="2200" b="1" dirty="0">
                <a:solidFill>
                  <a:srgbClr val="0070C0"/>
                </a:solidFill>
              </a:rPr>
              <a:t>and usually </a:t>
            </a:r>
            <a:r>
              <a:rPr lang="en-US" sz="2200" b="1" dirty="0" smtClean="0">
                <a:solidFill>
                  <a:srgbClr val="0070C0"/>
                </a:solidFill>
              </a:rPr>
              <a:t> at a higher pitch.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1524000"/>
            <a:ext cx="1447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b="1" dirty="0">
                <a:solidFill>
                  <a:srgbClr val="FFFF00"/>
                </a:solidFill>
                <a:sym typeface="Wingdings"/>
              </a:rPr>
              <a:t> </a:t>
            </a:r>
            <a:r>
              <a:rPr lang="en-US" sz="11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Subject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3398"/>
            <a:ext cx="7924800" cy="1143000"/>
          </a:xfrm>
        </p:spPr>
        <p:txBody>
          <a:bodyPr/>
          <a:lstStyle/>
          <a:p>
            <a:r>
              <a:rPr lang="en-US" cap="none" dirty="0" smtClean="0"/>
              <a:t>The Twinkle Fugue</a:t>
            </a:r>
            <a:endParaRPr lang="en-US" cap="none" dirty="0"/>
          </a:p>
        </p:txBody>
      </p:sp>
      <p:pic>
        <p:nvPicPr>
          <p:cNvPr id="4" name="1TF Subject 1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1520757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379" y="208414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sym typeface="Wingdings"/>
              </a:rPr>
              <a:t>   </a:t>
            </a:r>
            <a:r>
              <a:rPr lang="en-US" b="1" dirty="0" smtClean="0">
                <a:solidFill>
                  <a:srgbClr val="FFFF00"/>
                </a:solidFill>
              </a:rPr>
              <a:t>Answer  Tonal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2TF tonal Answer 1v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205248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675" y="3197018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Real Answer </a:t>
            </a:r>
          </a:p>
        </p:txBody>
      </p:sp>
      <p:pic>
        <p:nvPicPr>
          <p:cNvPr id="8" name="4TF  real Answer 2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3138003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603" y="269808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b="1" dirty="0">
                <a:solidFill>
                  <a:srgbClr val="FFFF00"/>
                </a:solidFill>
                <a:sym typeface="Wingdings"/>
              </a:rPr>
              <a:t></a:t>
            </a:r>
            <a:r>
              <a:rPr lang="en-US" sz="1100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Subject Modulated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3 TF subject modulated 2nd v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2560925"/>
            <a:ext cx="487363" cy="487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9716" y="365036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Counterpoint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" name="6 TF Counterpoint 1-2 violn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3634363"/>
            <a:ext cx="487363" cy="487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185" y="474014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sym typeface="Wingdings"/>
              </a:rPr>
              <a:t></a:t>
            </a:r>
            <a:r>
              <a:rPr lang="en-US" b="1" dirty="0" smtClean="0">
                <a:solidFill>
                  <a:srgbClr val="FFFF00"/>
                </a:solidFill>
              </a:rPr>
              <a:t>  Continuo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" name="7 TF Continuo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4679900"/>
            <a:ext cx="487363" cy="487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4167341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  <a:sym typeface="Wingdings"/>
              </a:rPr>
              <a:t>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Counter Subject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6" name="TF 9 Viola Counter Subject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410832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4639" y="528503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sym typeface="Wingdings"/>
              </a:rPr>
              <a:t></a:t>
            </a:r>
            <a:r>
              <a:rPr lang="en-US" sz="11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Coda Continuo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8" name="8 TF Continuo CODA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246437" y="5257800"/>
            <a:ext cx="487363" cy="487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2424" y="581185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  <a:sym typeface="Wingdings"/>
              </a:rPr>
              <a:t>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Coda  Cello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" name="TF 10 Cello Coda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170237" y="5781435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8200" y="2698084"/>
            <a:ext cx="3561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Twinkle Fugue</a:t>
            </a: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2" name="Twinkle Fugu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248400" y="3261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uild="p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 A Sample Fugal Structure</a:t>
            </a:r>
            <a:endParaRPr lang="en-US" cap="none" dirty="0"/>
          </a:p>
        </p:txBody>
      </p:sp>
      <p:pic>
        <p:nvPicPr>
          <p:cNvPr id="3074" name="Picture 2" descr="C:\CCA\Classes\The Oddly Shaped Pearl\Images\Fugue Structur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33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76200"/>
            <a:ext cx="7924800" cy="1143000"/>
          </a:xfrm>
        </p:spPr>
        <p:txBody>
          <a:bodyPr/>
          <a:lstStyle/>
          <a:p>
            <a:r>
              <a:rPr lang="en-US" sz="3600" cap="none" dirty="0" smtClean="0"/>
              <a:t>Jules Flying High</a:t>
            </a:r>
            <a:endParaRPr lang="en-US" sz="3600" b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295400"/>
            <a:ext cx="592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Dad ran a swimming pool and taught </a:t>
            </a:r>
            <a:r>
              <a:rPr lang="en-US" sz="2400" dirty="0" err="1" smtClean="0">
                <a:solidFill>
                  <a:srgbClr val="FFFF00"/>
                </a:solidFill>
              </a:rPr>
              <a:t>gynmastics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Went to law school, passed the bar exam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3247"/>
            <a:ext cx="2743200" cy="4389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6117" y="2514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Invented the art of </a:t>
            </a:r>
            <a:r>
              <a:rPr lang="en-US" sz="2400" dirty="0" err="1" smtClean="0">
                <a:solidFill>
                  <a:srgbClr val="FFFF00"/>
                </a:solidFill>
              </a:rPr>
              <a:t>trapezee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2961" y="31242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Invented </a:t>
            </a:r>
            <a:r>
              <a:rPr lang="en-US" sz="2400" dirty="0">
                <a:solidFill>
                  <a:srgbClr val="FFFF00"/>
                </a:solidFill>
              </a:rPr>
              <a:t>a one-piece knitted garment streamlined </a:t>
            </a:r>
            <a:r>
              <a:rPr lang="en-US" sz="2400" dirty="0" smtClean="0">
                <a:solidFill>
                  <a:srgbClr val="FFFF00"/>
                </a:solidFill>
              </a:rPr>
              <a:t> for trapeze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2212" y="41148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Inspired  George </a:t>
            </a:r>
            <a:r>
              <a:rPr lang="en-US" sz="2400" dirty="0" err="1">
                <a:solidFill>
                  <a:srgbClr val="FFFF00"/>
                </a:solidFill>
              </a:rPr>
              <a:t>Leybourne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Gaston </a:t>
            </a:r>
            <a:r>
              <a:rPr lang="en-US" sz="2400" dirty="0">
                <a:solidFill>
                  <a:srgbClr val="FFFF00"/>
                </a:solidFill>
              </a:rPr>
              <a:t>Lyle, </a:t>
            </a:r>
            <a:r>
              <a:rPr lang="en-US" sz="2400" dirty="0" smtClean="0">
                <a:solidFill>
                  <a:srgbClr val="FFFF00"/>
                </a:solidFill>
              </a:rPr>
              <a:t>Alfred Lee to write a song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658" y="496185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His Name was </a:t>
            </a:r>
            <a:r>
              <a:rPr lang="en-US" sz="2400" b="1" dirty="0">
                <a:solidFill>
                  <a:srgbClr val="00B0F0"/>
                </a:solidFill>
              </a:rPr>
              <a:t>Jules </a:t>
            </a:r>
            <a:r>
              <a:rPr lang="en-US" sz="2400" b="1" dirty="0" err="1">
                <a:solidFill>
                  <a:srgbClr val="00B0F0"/>
                </a:solidFill>
              </a:rPr>
              <a:t>Léotard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13" y="6107668"/>
            <a:ext cx="570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Hear a contemporary performance </a:t>
            </a:r>
            <a:r>
              <a:rPr lang="en-US" sz="2000" dirty="0" smtClean="0">
                <a:solidFill>
                  <a:srgbClr val="0070C0"/>
                </a:solidFill>
              </a:rPr>
              <a:t>by Bruce Springsteen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6138446"/>
            <a:ext cx="223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LANGUAGE WARNING</a:t>
            </a:r>
          </a:p>
        </p:txBody>
      </p:sp>
    </p:spTree>
    <p:extLst>
      <p:ext uri="{BB962C8B-B14F-4D97-AF65-F5344CB8AC3E}">
        <p14:creationId xmlns:p14="http://schemas.microsoft.com/office/powerpoint/2010/main" val="36998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0"/>
                            </p:stCondLst>
                            <p:childTnLst>
                              <p:par>
                                <p:cTn id="6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2" grpId="0"/>
      <p:bldP spid="6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J. S. Bach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  <a:hlinkClick r:id="rId2"/>
              </a:rPr>
              <a:t>Fugue in G minor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“The Little Fugue”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Fugues by the Masters</a:t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1475301" y="389917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George Gershwin   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hlinkClick r:id="rId3"/>
              </a:rPr>
              <a:t>Catfish Row 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Suite from Porgy &amp; Bess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1936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>
                    <a:lumMod val="95000"/>
                  </a:schemeClr>
                </a:solidFill>
              </a:rPr>
              <a:t>Concerto Grosso Structure</a:t>
            </a:r>
            <a:endParaRPr lang="en-US" cap="none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76799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 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  </a:t>
            </a:r>
            <a:r>
              <a:rPr lang="en-US" sz="2000" b="1" dirty="0" smtClean="0">
                <a:solidFill>
                  <a:srgbClr val="FFFF00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Concerto Grosso contrasts a small group of instruments against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a  </a:t>
            </a:r>
            <a:r>
              <a:rPr lang="en-US" sz="2000" b="1" dirty="0">
                <a:solidFill>
                  <a:srgbClr val="FFFF00"/>
                </a:solidFill>
              </a:rPr>
              <a:t>large group of </a:t>
            </a:r>
            <a:r>
              <a:rPr lang="en-US" sz="2000" b="1" dirty="0" smtClean="0">
                <a:solidFill>
                  <a:srgbClr val="FFFF00"/>
                </a:solidFill>
              </a:rPr>
              <a:t>instruments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r>
              <a:rPr lang="en-US" sz="2000" b="1" dirty="0" smtClean="0">
                <a:solidFill>
                  <a:srgbClr val="FFFF00"/>
                </a:solidFill>
              </a:rPr>
              <a:t>   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small group is called </a:t>
            </a:r>
            <a:r>
              <a:rPr lang="en-US" sz="2000" b="1" i="1" dirty="0">
                <a:solidFill>
                  <a:srgbClr val="FFFF00"/>
                </a:solidFill>
              </a:rPr>
              <a:t>concertino</a:t>
            </a:r>
            <a:r>
              <a:rPr lang="en-US" sz="2000" b="1" dirty="0">
                <a:solidFill>
                  <a:srgbClr val="FFFF00"/>
                </a:solidFill>
              </a:rPr>
              <a:t>. 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large group is call </a:t>
            </a:r>
            <a:r>
              <a:rPr lang="en-US" sz="2000" b="1" i="1" dirty="0">
                <a:solidFill>
                  <a:srgbClr val="FFFF00"/>
                </a:solidFill>
              </a:rPr>
              <a:t>tutti </a:t>
            </a:r>
            <a:r>
              <a:rPr lang="en-US" sz="2000" b="1" dirty="0">
                <a:solidFill>
                  <a:srgbClr val="FFFF00"/>
                </a:solidFill>
              </a:rPr>
              <a:t>or</a:t>
            </a:r>
            <a:r>
              <a:rPr lang="en-US" sz="2000" b="1" i="1" dirty="0">
                <a:solidFill>
                  <a:srgbClr val="FFFF00"/>
                </a:solidFill>
              </a:rPr>
              <a:t> ripieno, or concerto grosso.  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 </a:t>
            </a:r>
          </a:p>
          <a:p>
            <a:r>
              <a:rPr lang="en-US" sz="20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000" b="1" dirty="0" smtClean="0">
                <a:solidFill>
                  <a:srgbClr val="FFFF00"/>
                </a:solidFill>
              </a:rPr>
              <a:t>Sometimes </a:t>
            </a:r>
            <a:r>
              <a:rPr lang="en-US" sz="2000" b="1" dirty="0">
                <a:solidFill>
                  <a:srgbClr val="FFFF00"/>
                </a:solidFill>
              </a:rPr>
              <a:t>both play together, sometimes one plays by itself, or the two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groups might imitate one another.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“Concerto grosso” is Italian for “big concerto”.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08" y="4648200"/>
            <a:ext cx="7319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Corelli's concertino </a:t>
            </a:r>
            <a:r>
              <a:rPr lang="en-US" b="1" dirty="0" smtClean="0">
                <a:solidFill>
                  <a:srgbClr val="FFFF00"/>
                </a:solidFill>
              </a:rPr>
              <a:t>group:   2 </a:t>
            </a:r>
            <a:r>
              <a:rPr lang="en-US" b="1" dirty="0">
                <a:solidFill>
                  <a:srgbClr val="FFFF00"/>
                </a:solidFill>
              </a:rPr>
              <a:t>violins </a:t>
            </a:r>
            <a:r>
              <a:rPr lang="en-US" b="1" dirty="0" smtClean="0">
                <a:solidFill>
                  <a:srgbClr val="FFFF00"/>
                </a:solidFill>
              </a:rPr>
              <a:t>and </a:t>
            </a:r>
            <a:r>
              <a:rPr lang="en-US" b="1" dirty="0">
                <a:solidFill>
                  <a:srgbClr val="FFFF00"/>
                </a:solidFill>
              </a:rPr>
              <a:t>a cello,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Corelli's </a:t>
            </a:r>
            <a:r>
              <a:rPr lang="en-US" b="1" dirty="0" smtClean="0">
                <a:solidFill>
                  <a:srgbClr val="FFFF00"/>
                </a:solidFill>
              </a:rPr>
              <a:t>ripieno  </a:t>
            </a:r>
            <a:r>
              <a:rPr lang="en-US" b="1" dirty="0">
                <a:solidFill>
                  <a:srgbClr val="FFFF00"/>
                </a:solidFill>
              </a:rPr>
              <a:t>group</a:t>
            </a:r>
            <a:r>
              <a:rPr lang="en-US" b="1" dirty="0" smtClean="0">
                <a:solidFill>
                  <a:srgbClr val="FFFF00"/>
                </a:solidFill>
              </a:rPr>
              <a:t>:  A </a:t>
            </a:r>
            <a:r>
              <a:rPr lang="en-US" b="1" dirty="0">
                <a:solidFill>
                  <a:srgbClr val="FFFF00"/>
                </a:solidFill>
              </a:rPr>
              <a:t>string section </a:t>
            </a:r>
            <a:r>
              <a:rPr lang="en-US" b="1" dirty="0" smtClean="0">
                <a:solidFill>
                  <a:srgbClr val="FFFF00"/>
                </a:solidFill>
              </a:rPr>
              <a:t>was added to form the </a:t>
            </a:r>
            <a:r>
              <a:rPr lang="en-US" b="1" dirty="0">
                <a:solidFill>
                  <a:srgbClr val="FFFF00"/>
                </a:solidFill>
              </a:rPr>
              <a:t>ripieno group.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Both groups were </a:t>
            </a:r>
            <a:r>
              <a:rPr lang="en-US" b="1" dirty="0">
                <a:solidFill>
                  <a:srgbClr val="FFFF00"/>
                </a:solidFill>
              </a:rPr>
              <a:t>accompanied by a basso continuo </a:t>
            </a:r>
            <a:r>
              <a:rPr lang="en-US" b="1" dirty="0" smtClean="0">
                <a:solidFill>
                  <a:srgbClr val="FFFF00"/>
                </a:solidFill>
              </a:rPr>
              <a:t>formed by  </a:t>
            </a:r>
            <a:r>
              <a:rPr lang="en-US" b="1" dirty="0">
                <a:solidFill>
                  <a:srgbClr val="FFFF00"/>
                </a:solidFill>
              </a:rPr>
              <a:t>some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combination </a:t>
            </a:r>
            <a:r>
              <a:rPr lang="en-US" b="1" dirty="0">
                <a:solidFill>
                  <a:srgbClr val="FFFF00"/>
                </a:solidFill>
              </a:rPr>
              <a:t>of harpsichord, organ, lute or theorbo. 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Handel </a:t>
            </a:r>
            <a:r>
              <a:rPr lang="en-US" b="1" i="1" dirty="0">
                <a:solidFill>
                  <a:srgbClr val="0070C0"/>
                </a:solidFill>
              </a:rPr>
              <a:t>wrote several collections of concerti </a:t>
            </a:r>
            <a:r>
              <a:rPr lang="en-US" b="1" i="1" dirty="0" smtClean="0">
                <a:solidFill>
                  <a:srgbClr val="0070C0"/>
                </a:solidFill>
              </a:rPr>
              <a:t>grosso, </a:t>
            </a:r>
            <a:r>
              <a:rPr lang="en-US" b="1" i="1" dirty="0">
                <a:solidFill>
                  <a:srgbClr val="0070C0"/>
                </a:solidFill>
              </a:rPr>
              <a:t>and several of </a:t>
            </a:r>
            <a:r>
              <a:rPr lang="en-US" b="1" i="1" dirty="0" smtClean="0">
                <a:solidFill>
                  <a:srgbClr val="0070C0"/>
                </a:solidFill>
              </a:rPr>
              <a:t>Bach’s</a:t>
            </a:r>
          </a:p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Brandenburg </a:t>
            </a:r>
            <a:r>
              <a:rPr lang="en-US" b="1" i="1" dirty="0">
                <a:solidFill>
                  <a:srgbClr val="0070C0"/>
                </a:solidFill>
              </a:rPr>
              <a:t>Concertos by Bach also loosely follow the concerto grosso form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23" y="457200"/>
            <a:ext cx="8229600" cy="762000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>
                    <a:lumMod val="95000"/>
                  </a:schemeClr>
                </a:solidFill>
              </a:rPr>
              <a:t>Corelli’s Concertino &amp; Ripieno</a:t>
            </a:r>
            <a:endParaRPr lang="en-US" cap="none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926" y="1447800"/>
            <a:ext cx="5543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Corelli's </a:t>
            </a:r>
            <a:r>
              <a:rPr lang="en-US" sz="2400" b="1" dirty="0">
                <a:solidFill>
                  <a:srgbClr val="FFFF00"/>
                </a:solidFill>
              </a:rPr>
              <a:t>concertino group was </a:t>
            </a:r>
            <a:r>
              <a:rPr lang="en-US" sz="2400" b="1" dirty="0" smtClean="0">
                <a:solidFill>
                  <a:srgbClr val="FFFF00"/>
                </a:solidFill>
              </a:rPr>
              <a:t>invariably: </a:t>
            </a:r>
          </a:p>
          <a:p>
            <a:endParaRPr lang="en-US" sz="800" dirty="0">
              <a:solidFill>
                <a:srgbClr val="FFFF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2 violins and 1 cello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26" y="2401907"/>
            <a:ext cx="485742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Corelli's ripieno or tutti group was: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continuo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smtClean="0">
                <a:solidFill>
                  <a:srgbClr val="FFFF00"/>
                </a:solidFill>
              </a:rPr>
              <a:t>The basso </a:t>
            </a:r>
            <a:r>
              <a:rPr lang="en-US" sz="2400" b="1" dirty="0">
                <a:solidFill>
                  <a:srgbClr val="FFFF00"/>
                </a:solidFill>
              </a:rPr>
              <a:t>continuo </a:t>
            </a:r>
            <a:r>
              <a:rPr lang="en-US" sz="2400" b="1" dirty="0" smtClean="0">
                <a:solidFill>
                  <a:srgbClr val="FFFF00"/>
                </a:solidFill>
              </a:rPr>
              <a:t>was 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some </a:t>
            </a:r>
            <a:r>
              <a:rPr lang="en-US" sz="2400" b="1" dirty="0">
                <a:solidFill>
                  <a:srgbClr val="FFFF00"/>
                </a:solidFill>
              </a:rPr>
              <a:t>combination of harpsichord,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organ</a:t>
            </a:r>
            <a:r>
              <a:rPr lang="en-US" sz="2400" b="1" dirty="0">
                <a:solidFill>
                  <a:srgbClr val="FFFF00"/>
                </a:solidFill>
              </a:rPr>
              <a:t>, lute or theorbo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1" y="268306"/>
            <a:ext cx="3232076" cy="224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" y="4191000"/>
            <a:ext cx="3028461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49259"/>
            <a:ext cx="2825631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19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Listening Guide</a:t>
            </a:r>
            <a:br>
              <a:rPr lang="en-US" cap="none" dirty="0" smtClean="0"/>
            </a:br>
            <a:r>
              <a:rPr lang="en-US" sz="2700" cap="none" dirty="0" smtClean="0"/>
              <a:t>Corelli Op. 6 No. 2  F Major</a:t>
            </a:r>
            <a:endParaRPr lang="en-US" sz="27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95719" y="1295400"/>
            <a:ext cx="57653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1st </a:t>
            </a:r>
            <a:r>
              <a:rPr lang="en-US" sz="2000" b="1" dirty="0">
                <a:solidFill>
                  <a:srgbClr val="FFFF00"/>
                </a:solidFill>
              </a:rPr>
              <a:t>Movement 4:24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Vivace 0:0 - 0:19   concertino -tutti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Allegro 0:19 - 1:01  tutti  sudden stop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Adagio 1:01 -2:06  concertino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Allegro 2:07 - 2:22  concertino - tutti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Vivace 2:23 - 3:23  tutti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Largo Andante 3:23  -4:24   concertino 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Vivace – lively and fast   Lively Mood Vivid </a:t>
            </a:r>
            <a:r>
              <a:rPr lang="en-US" sz="1600" b="1" dirty="0">
                <a:solidFill>
                  <a:srgbClr val="FFFF00"/>
                </a:solidFill>
              </a:rPr>
              <a:t>(132–140 BPM)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Allegro – fast, quickly, and bright </a:t>
            </a:r>
            <a:r>
              <a:rPr lang="en-US" sz="1600" b="1" dirty="0">
                <a:solidFill>
                  <a:srgbClr val="FFFF00"/>
                </a:solidFill>
              </a:rPr>
              <a:t>(120–160 BPM)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Andante – at a walking pace </a:t>
            </a:r>
            <a:r>
              <a:rPr lang="en-US" sz="1600" b="1" dirty="0">
                <a:solidFill>
                  <a:srgbClr val="FFFF00"/>
                </a:solidFill>
              </a:rPr>
              <a:t>(84–90 BPM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endParaRPr lang="en-US" sz="16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Adagio – slow and stately (literally, "at ease") </a:t>
            </a:r>
            <a:r>
              <a:rPr lang="en-US" sz="1600" b="1" dirty="0">
                <a:solidFill>
                  <a:srgbClr val="FFFF00"/>
                </a:solidFill>
              </a:rPr>
              <a:t>(55–65 BPM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Largo – broadly (45–50 BPM)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Grave – slow and solemn </a:t>
            </a:r>
            <a:r>
              <a:rPr lang="en-US" sz="1600" b="1" dirty="0">
                <a:solidFill>
                  <a:srgbClr val="FFFF00"/>
                </a:solidFill>
              </a:rPr>
              <a:t>(20–40 BPM)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9680" y="630833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Listen to the music here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Listening Guide</a:t>
            </a:r>
            <a:br>
              <a:rPr lang="en-US" cap="none" dirty="0"/>
            </a:br>
            <a:r>
              <a:rPr lang="en-US" sz="2700" cap="none" dirty="0"/>
              <a:t>Corelli Op. 6 No. 2  F Major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745" y="4419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4th </a:t>
            </a:r>
            <a:r>
              <a:rPr lang="en-US" sz="2400" dirty="0">
                <a:solidFill>
                  <a:srgbClr val="FFFF00"/>
                </a:solidFill>
              </a:rPr>
              <a:t>Movement 2:10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Allegro  concertino -ripieno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2" y="1828800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2nd Movement 1:43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Allegro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786" y="2895600"/>
            <a:ext cx="359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3rd Movement  1:42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Grave 0:0 - 0:28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Andante </a:t>
            </a:r>
            <a:r>
              <a:rPr lang="en-US" sz="2400" dirty="0">
                <a:solidFill>
                  <a:srgbClr val="FFFF00"/>
                </a:solidFill>
              </a:rPr>
              <a:t>Largo 0:28 - </a:t>
            </a:r>
            <a:r>
              <a:rPr lang="en-US" sz="2400" dirty="0" smtClean="0">
                <a:solidFill>
                  <a:srgbClr val="FFFF00"/>
                </a:solidFill>
              </a:rPr>
              <a:t>1:42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079749" cy="40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4876801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“Era of Common Practice” in music  begins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1600-1900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The Baroque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New Instruments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742" y="2200364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New Forms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742" y="2819400"/>
            <a:ext cx="18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New Tuning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79818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Opera is invented and its form </a:t>
            </a:r>
            <a:r>
              <a:rPr lang="en-US" sz="2400" b="1" dirty="0" smtClean="0">
                <a:solidFill>
                  <a:srgbClr val="FFFF00"/>
                </a:solidFill>
              </a:rPr>
              <a:t>defined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42" y="4038600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Orchestra </a:t>
            </a:r>
            <a:r>
              <a:rPr lang="en-US" sz="2400" b="1" dirty="0">
                <a:solidFill>
                  <a:srgbClr val="FFFF00"/>
                </a:solidFill>
              </a:rPr>
              <a:t>is </a:t>
            </a:r>
            <a:r>
              <a:rPr lang="en-US" sz="2400" b="1" dirty="0" smtClean="0">
                <a:solidFill>
                  <a:srgbClr val="FFFF00"/>
                </a:solidFill>
              </a:rPr>
              <a:t>defined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400"/>
            <a:ext cx="1108271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7356"/>
            <a:ext cx="1140934" cy="1363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72" y="441541"/>
            <a:ext cx="1447800" cy="1814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5" y="2015003"/>
            <a:ext cx="978500" cy="1433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57680"/>
            <a:ext cx="1289942" cy="1782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8" y="2015698"/>
            <a:ext cx="1143001" cy="140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98" y="3757492"/>
            <a:ext cx="892351" cy="1165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9" y="5257800"/>
            <a:ext cx="993519" cy="1255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50" y="5257799"/>
            <a:ext cx="1031100" cy="1255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48" y="3740238"/>
            <a:ext cx="1008822" cy="11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cap="small" dirty="0"/>
              <a:t>Cultural Context of the </a:t>
            </a:r>
            <a:r>
              <a:rPr lang="en-US" b="1" cap="small" dirty="0" smtClean="0"/>
              <a:t>Baroque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819400"/>
            <a:ext cx="82296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The </a:t>
            </a:r>
            <a:r>
              <a:rPr lang="en-US" sz="1800" b="1" dirty="0">
                <a:solidFill>
                  <a:srgbClr val="FFFF00"/>
                </a:solidFill>
              </a:rPr>
              <a:t>Peace of Westphalia in </a:t>
            </a:r>
            <a:r>
              <a:rPr lang="en-US" sz="1800" b="1" dirty="0" smtClean="0">
                <a:solidFill>
                  <a:srgbClr val="FFFF00"/>
                </a:solidFill>
              </a:rPr>
              <a:t>1648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FFFF00"/>
                </a:solidFill>
              </a:rPr>
              <a:t>Ended </a:t>
            </a:r>
            <a:r>
              <a:rPr lang="en-US" sz="1600" b="1" dirty="0">
                <a:solidFill>
                  <a:srgbClr val="FFFF00"/>
                </a:solidFill>
              </a:rPr>
              <a:t>the Thirty Years' War and nearly a century and a half of war, conflict, political intrigue.  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FFFF00"/>
                </a:solidFill>
              </a:rPr>
              <a:t>The </a:t>
            </a:r>
            <a:r>
              <a:rPr lang="en-US" sz="1600" b="1" dirty="0">
                <a:solidFill>
                  <a:srgbClr val="FFFF00"/>
                </a:solidFill>
              </a:rPr>
              <a:t>treaty gave the territories almost complete sovereignty. 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FFFF00"/>
                </a:solidFill>
              </a:rPr>
              <a:t>The </a:t>
            </a:r>
            <a:r>
              <a:rPr lang="en-US" sz="1600" b="1" dirty="0">
                <a:solidFill>
                  <a:srgbClr val="FFFF00"/>
                </a:solidFill>
              </a:rPr>
              <a:t>Holy Roman Empire became a powerless entity, existing in name only. 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FFFF00"/>
                </a:solidFill>
              </a:rPr>
              <a:t>The </a:t>
            </a:r>
            <a:r>
              <a:rPr lang="en-US" sz="1600" b="1" dirty="0">
                <a:solidFill>
                  <a:srgbClr val="FFFF00"/>
                </a:solidFill>
              </a:rPr>
              <a:t>Authority and Power of the Pope </a:t>
            </a:r>
            <a:r>
              <a:rPr lang="en-US" sz="1600" b="1" dirty="0" smtClean="0">
                <a:solidFill>
                  <a:srgbClr val="FFFF00"/>
                </a:solidFill>
              </a:rPr>
              <a:t>dimmed significantly. </a:t>
            </a:r>
            <a:endParaRPr lang="en-US" sz="1800" b="1" dirty="0">
              <a:solidFill>
                <a:srgbClr val="FFFF00"/>
              </a:solidFill>
            </a:endParaRPr>
          </a:p>
          <a:p>
            <a:endParaRPr lang="en-US" sz="1800" b="1" dirty="0">
              <a:solidFill>
                <a:srgbClr val="FFFF00"/>
              </a:solidFill>
            </a:endParaRPr>
          </a:p>
          <a:p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49611"/>
            <a:ext cx="578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Baroque music is a legacy of  the Protestant Reformation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8403" y="1066800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lain" startAt="1517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Martin </a:t>
            </a:r>
            <a:r>
              <a:rPr lang="en-US" b="1" dirty="0">
                <a:solidFill>
                  <a:srgbClr val="FFFF00"/>
                </a:solidFill>
              </a:rPr>
              <a:t>Luther and his 95 Theses </a:t>
            </a:r>
            <a:r>
              <a:rPr lang="en-US" b="1" dirty="0" smtClean="0">
                <a:solidFill>
                  <a:srgbClr val="FFFF00"/>
                </a:solidFill>
              </a:rPr>
              <a:t>………..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The </a:t>
            </a:r>
            <a:r>
              <a:rPr lang="en-US" b="1" i="1" dirty="0">
                <a:solidFill>
                  <a:srgbClr val="FFFF00"/>
                </a:solidFill>
              </a:rPr>
              <a:t>Argument </a:t>
            </a:r>
            <a:r>
              <a:rPr lang="en-US" b="1" i="1" dirty="0" smtClean="0">
                <a:solidFill>
                  <a:srgbClr val="FFFF00"/>
                </a:solidFill>
              </a:rPr>
              <a:t>Begins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550" y="5020270"/>
            <a:ext cx="7350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 artists, intellectuals, politicians, business people who created the Baroque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were </a:t>
            </a:r>
            <a:r>
              <a:rPr lang="en-US" b="1" dirty="0">
                <a:solidFill>
                  <a:srgbClr val="FFFF00"/>
                </a:solidFill>
              </a:rPr>
              <a:t>among the first generations to  </a:t>
            </a:r>
            <a:r>
              <a:rPr lang="en-US" b="1" dirty="0" smtClean="0">
                <a:solidFill>
                  <a:srgbClr val="FFFF00"/>
                </a:solidFill>
              </a:rPr>
              <a:t>experience </a:t>
            </a:r>
            <a:r>
              <a:rPr lang="en-US" b="1" dirty="0">
                <a:solidFill>
                  <a:srgbClr val="FFFF00"/>
                </a:solidFill>
              </a:rPr>
              <a:t>the Bible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their native languages.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7128" y="5867400"/>
            <a:ext cx="630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argument </a:t>
            </a:r>
            <a:r>
              <a:rPr lang="en-US" b="1" dirty="0">
                <a:solidFill>
                  <a:srgbClr val="0070C0"/>
                </a:solidFill>
              </a:rPr>
              <a:t>over </a:t>
            </a:r>
            <a:r>
              <a:rPr lang="en-US" b="1" dirty="0" smtClean="0">
                <a:solidFill>
                  <a:srgbClr val="0070C0"/>
                </a:solidFill>
              </a:rPr>
              <a:t> meaning  began, still continues and still creates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en-US" b="1" dirty="0">
                <a:solidFill>
                  <a:srgbClr val="0070C0"/>
                </a:solidFill>
              </a:rPr>
              <a:t>Contrasting </a:t>
            </a:r>
            <a:r>
              <a:rPr lang="en-US" b="1" dirty="0" smtClean="0">
                <a:solidFill>
                  <a:srgbClr val="0070C0"/>
                </a:solidFill>
              </a:rPr>
              <a:t>themes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73391" y="4876800"/>
            <a:ext cx="8229600" cy="11377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The “Era of Common Practice”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1600-1900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Baroque Achievements in Music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5163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violin reaches its penultimate form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742" y="2200364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The piano is invented ca </a:t>
            </a:r>
            <a:r>
              <a:rPr lang="en-US" sz="2400" b="1" dirty="0" smtClean="0">
                <a:solidFill>
                  <a:srgbClr val="FFFF00"/>
                </a:solidFill>
              </a:rPr>
              <a:t>1700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742" y="2819400"/>
            <a:ext cx="606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Equal Tempered Tuning becomes the </a:t>
            </a:r>
            <a:r>
              <a:rPr lang="en-US" sz="2400" b="1" dirty="0" smtClean="0">
                <a:solidFill>
                  <a:srgbClr val="FFFF00"/>
                </a:solidFill>
              </a:rPr>
              <a:t>standard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79818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Opera is invented and its form </a:t>
            </a:r>
            <a:r>
              <a:rPr lang="en-US" sz="2400" b="1" dirty="0" smtClean="0">
                <a:solidFill>
                  <a:srgbClr val="FFFF00"/>
                </a:solidFill>
              </a:rPr>
              <a:t>defined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42" y="4038600"/>
            <a:ext cx="267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Tonality is </a:t>
            </a:r>
            <a:r>
              <a:rPr lang="en-US" sz="2400" b="1" dirty="0" smtClean="0">
                <a:solidFill>
                  <a:srgbClr val="FFFF00"/>
                </a:solidFill>
              </a:rPr>
              <a:t>defined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cap="none" dirty="0" smtClean="0"/>
              <a:t>Provenance of the Violin</a:t>
            </a:r>
            <a:endParaRPr lang="en-US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93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Arrives in Europe from China , by way of Persia during the 8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</a:rPr>
              <a:t> century  c.e.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8" y="1676400"/>
            <a:ext cx="38445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Andrea Amati </a:t>
            </a:r>
            <a:r>
              <a:rPr lang="en-US" b="1" dirty="0" smtClean="0">
                <a:solidFill>
                  <a:srgbClr val="FFFF00"/>
                </a:solidFill>
              </a:rPr>
              <a:t>1505-1577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Cremona</a:t>
            </a:r>
            <a:r>
              <a:rPr lang="en-US" sz="1200" b="1" dirty="0">
                <a:solidFill>
                  <a:srgbClr val="FFFF00"/>
                </a:solidFill>
              </a:rPr>
              <a:t>, </a:t>
            </a:r>
            <a:r>
              <a:rPr lang="en-US" sz="1200" b="1" dirty="0" smtClean="0">
                <a:solidFill>
                  <a:srgbClr val="FFFF00"/>
                </a:solidFill>
              </a:rPr>
              <a:t>Italy</a:t>
            </a:r>
          </a:p>
          <a:p>
            <a:pPr algn="ctr"/>
            <a:r>
              <a:rPr lang="en-US" sz="1600" i="1" dirty="0" smtClean="0">
                <a:solidFill>
                  <a:srgbClr val="FFFF00"/>
                </a:solidFill>
              </a:rPr>
              <a:t>established </a:t>
            </a:r>
            <a:r>
              <a:rPr lang="en-US" sz="1600" i="1" dirty="0">
                <a:solidFill>
                  <a:srgbClr val="FFFF00"/>
                </a:solidFill>
              </a:rPr>
              <a:t>the form of </a:t>
            </a:r>
            <a:r>
              <a:rPr lang="en-US" sz="1600" i="1" dirty="0" smtClean="0">
                <a:solidFill>
                  <a:srgbClr val="FFFF00"/>
                </a:solidFill>
              </a:rPr>
              <a:t>the Violin Family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4120" y="2819400"/>
            <a:ext cx="4392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Niccolò Amati 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1596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 1684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 grandson </a:t>
            </a:r>
            <a:r>
              <a:rPr lang="en-US" i="1" dirty="0">
                <a:solidFill>
                  <a:srgbClr val="FFFF00"/>
                </a:solidFill>
              </a:rPr>
              <a:t>of </a:t>
            </a:r>
            <a:r>
              <a:rPr lang="en-US" i="1" dirty="0" smtClean="0">
                <a:solidFill>
                  <a:srgbClr val="FFFF00"/>
                </a:solidFill>
              </a:rPr>
              <a:t>Andrea 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Of </a:t>
            </a:r>
            <a:r>
              <a:rPr lang="en-US" i="1" dirty="0">
                <a:solidFill>
                  <a:srgbClr val="FFFF00"/>
                </a:solidFill>
              </a:rPr>
              <a:t>all the Amati Family violins, those of </a:t>
            </a:r>
            <a:r>
              <a:rPr lang="en-US" i="1" dirty="0" smtClean="0">
                <a:solidFill>
                  <a:srgbClr val="FFFF00"/>
                </a:solidFill>
              </a:rPr>
              <a:t>Nicola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are 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considered most suitable for modern playing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700" y="4086961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Andrea Guarneri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1626 </a:t>
            </a:r>
            <a:r>
              <a:rPr lang="en-US" dirty="0" smtClean="0">
                <a:solidFill>
                  <a:srgbClr val="FFFF00"/>
                </a:solidFill>
              </a:rPr>
              <a:t>– 1698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apprentice  </a:t>
            </a:r>
            <a:r>
              <a:rPr lang="en-US" i="1" dirty="0">
                <a:solidFill>
                  <a:srgbClr val="FFFF00"/>
                </a:solidFill>
              </a:rPr>
              <a:t>of Nicola Amati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12" y="4932066"/>
            <a:ext cx="475162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Giuseppe Giovanni Battista Guarneri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1666 </a:t>
            </a:r>
            <a:r>
              <a:rPr lang="en-US" dirty="0">
                <a:solidFill>
                  <a:srgbClr val="FFFF00"/>
                </a:solidFill>
              </a:rPr>
              <a:t>- 1739 or </a:t>
            </a:r>
            <a:r>
              <a:rPr lang="en-US" dirty="0" smtClean="0">
                <a:solidFill>
                  <a:srgbClr val="FFFF00"/>
                </a:solidFill>
              </a:rPr>
              <a:t>1740, 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Andrea's </a:t>
            </a:r>
            <a:r>
              <a:rPr lang="en-US" i="1" dirty="0">
                <a:solidFill>
                  <a:srgbClr val="FFFF00"/>
                </a:solidFill>
              </a:rPr>
              <a:t>younger </a:t>
            </a:r>
            <a:r>
              <a:rPr lang="en-US" i="1" dirty="0" smtClean="0">
                <a:solidFill>
                  <a:srgbClr val="FFFF00"/>
                </a:solidFill>
              </a:rPr>
              <a:t>son</a:t>
            </a:r>
            <a:r>
              <a:rPr lang="en-US" dirty="0" smtClean="0">
                <a:solidFill>
                  <a:srgbClr val="FFFF00"/>
                </a:solidFill>
              </a:rPr>
              <a:t> inherited the business </a:t>
            </a:r>
            <a:r>
              <a:rPr lang="en-US" dirty="0">
                <a:solidFill>
                  <a:srgbClr val="FFFF00"/>
                </a:solidFill>
              </a:rPr>
              <a:t>in 1698. 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He </a:t>
            </a:r>
            <a:r>
              <a:rPr lang="en-US" i="1" dirty="0">
                <a:solidFill>
                  <a:srgbClr val="FFFF00"/>
                </a:solidFill>
              </a:rPr>
              <a:t>is one of the three great violin makers, </a:t>
            </a:r>
            <a:endParaRPr lang="en-US" i="1" dirty="0" smtClean="0">
              <a:solidFill>
                <a:srgbClr val="FFFF00"/>
              </a:solidFill>
            </a:endParaRP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although </a:t>
            </a:r>
            <a:r>
              <a:rPr lang="en-US" i="1" dirty="0">
                <a:solidFill>
                  <a:srgbClr val="FFFF00"/>
                </a:solidFill>
              </a:rPr>
              <a:t>he struggled to compete with Stradivari.  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264" y="4852610"/>
            <a:ext cx="2815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Antonio Stradivari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1644 – 1737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FFFF00"/>
                </a:solidFill>
              </a:rPr>
              <a:t>Apprentice of Nicolò </a:t>
            </a:r>
            <a:r>
              <a:rPr lang="en-US" sz="1400" b="1" i="1" dirty="0">
                <a:solidFill>
                  <a:srgbClr val="FFFF00"/>
                </a:solidFill>
              </a:rPr>
              <a:t>Amati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19600" y="2438400"/>
            <a:ext cx="0" cy="476191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97237" y="2971800"/>
            <a:ext cx="898363" cy="1115161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62301" y="3037001"/>
            <a:ext cx="1510099" cy="1692493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>
            <a:off x="1997237" y="4733292"/>
            <a:ext cx="1" cy="25621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057719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  <a:hlinkClick r:id="rId3"/>
              </a:rPr>
              <a:t>Listen to the Rebec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350" y="2076509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  <a:hlinkClick r:id="rId4"/>
              </a:rPr>
              <a:t>Listen to the Erhu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416" y="76200"/>
            <a:ext cx="7924800" cy="563562"/>
          </a:xfrm>
        </p:spPr>
        <p:txBody>
          <a:bodyPr/>
          <a:lstStyle/>
          <a:p>
            <a:r>
              <a:rPr lang="en-US" b="1" cap="none" dirty="0" smtClean="0"/>
              <a:t>Violin Facts</a:t>
            </a:r>
            <a:endParaRPr lang="en-US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82556" y="609600"/>
            <a:ext cx="83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In  </a:t>
            </a:r>
            <a:r>
              <a:rPr lang="en-US" sz="2400" b="1" dirty="0">
                <a:solidFill>
                  <a:srgbClr val="FFFF00"/>
                </a:solidFill>
              </a:rPr>
              <a:t>2010, a violin built in 1741 by Bartolomeo Guisseppe Guarneri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sold </a:t>
            </a:r>
            <a:r>
              <a:rPr lang="en-US" sz="2400" b="1" dirty="0">
                <a:solidFill>
                  <a:srgbClr val="FFFF00"/>
                </a:solidFill>
              </a:rPr>
              <a:t>at </a:t>
            </a:r>
            <a:r>
              <a:rPr lang="en-US" sz="2400" b="1" dirty="0" smtClean="0">
                <a:solidFill>
                  <a:srgbClr val="FFFF00"/>
                </a:solidFill>
              </a:rPr>
              <a:t>auction for more than $18 </a:t>
            </a:r>
            <a:r>
              <a:rPr lang="en-US" sz="2400" b="1" dirty="0">
                <a:solidFill>
                  <a:srgbClr val="FFFF00"/>
                </a:solidFill>
              </a:rPr>
              <a:t>million, </a:t>
            </a:r>
            <a:r>
              <a:rPr lang="en-US" sz="2400" b="1" dirty="0" smtClean="0">
                <a:solidFill>
                  <a:srgbClr val="FFFF00"/>
                </a:solidFill>
              </a:rPr>
              <a:t> the highest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price </a:t>
            </a:r>
            <a:r>
              <a:rPr lang="en-US" sz="2400" b="1" dirty="0" smtClean="0">
                <a:solidFill>
                  <a:srgbClr val="FFFF00"/>
                </a:solidFill>
              </a:rPr>
              <a:t>ever paid </a:t>
            </a:r>
            <a:r>
              <a:rPr lang="en-US" sz="2400" b="1" dirty="0">
                <a:solidFill>
                  <a:srgbClr val="FFFF00"/>
                </a:solidFill>
              </a:rPr>
              <a:t>for a musical instrument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918" y="2800052"/>
            <a:ext cx="83070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T</a:t>
            </a:r>
            <a:r>
              <a:rPr lang="en-US" sz="2000" b="1" dirty="0" smtClean="0">
                <a:solidFill>
                  <a:srgbClr val="FFFF00"/>
                </a:solidFill>
              </a:rPr>
              <a:t>he </a:t>
            </a:r>
            <a:r>
              <a:rPr lang="en-US" sz="2000" b="1" dirty="0">
                <a:solidFill>
                  <a:srgbClr val="FFFF00"/>
                </a:solidFill>
              </a:rPr>
              <a:t>fingerboard </a:t>
            </a:r>
            <a:r>
              <a:rPr lang="en-US" sz="2000" dirty="0">
                <a:solidFill>
                  <a:srgbClr val="FFFF00"/>
                </a:solidFill>
              </a:rPr>
              <a:t>was tilted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more, to produce </a:t>
            </a:r>
            <a:r>
              <a:rPr lang="en-US" sz="2000" dirty="0" smtClean="0">
                <a:solidFill>
                  <a:srgbClr val="FFFF00"/>
                </a:solidFill>
              </a:rPr>
              <a:t>great volume </a:t>
            </a:r>
            <a:r>
              <a:rPr lang="en-US" sz="2000" dirty="0">
                <a:solidFill>
                  <a:srgbClr val="FFFF00"/>
                </a:solidFill>
              </a:rPr>
              <a:t>as </a:t>
            </a:r>
            <a:r>
              <a:rPr lang="en-US" sz="2000" dirty="0" smtClean="0">
                <a:solidFill>
                  <a:srgbClr val="FFFF00"/>
                </a:solidFill>
              </a:rPr>
              <a:t>orchestras got larger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fingerboard </a:t>
            </a:r>
            <a:r>
              <a:rPr lang="en-US" sz="2000" dirty="0" smtClean="0">
                <a:solidFill>
                  <a:srgbClr val="FFFF00"/>
                </a:solidFill>
              </a:rPr>
              <a:t>of most old </a:t>
            </a:r>
            <a:r>
              <a:rPr lang="en-US" sz="2000" dirty="0">
                <a:solidFill>
                  <a:srgbClr val="FFFF00"/>
                </a:solidFill>
              </a:rPr>
              <a:t>instruments </a:t>
            </a:r>
            <a:r>
              <a:rPr lang="en-US" sz="2000" dirty="0" smtClean="0">
                <a:solidFill>
                  <a:srgbClr val="FFFF00"/>
                </a:solidFill>
              </a:rPr>
              <a:t>was lengthened one centimeter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so that the violin  could be tuned to the rising pitch of the 19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century.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bass </a:t>
            </a:r>
            <a:r>
              <a:rPr lang="en-US" sz="2000" b="1" dirty="0">
                <a:solidFill>
                  <a:srgbClr val="FFFF00"/>
                </a:solidFill>
              </a:rPr>
              <a:t>bar </a:t>
            </a:r>
            <a:r>
              <a:rPr lang="en-US" sz="2000" dirty="0" smtClean="0">
                <a:solidFill>
                  <a:srgbClr val="FFFF00"/>
                </a:solidFill>
              </a:rPr>
              <a:t>was </a:t>
            </a:r>
            <a:r>
              <a:rPr lang="en-US" sz="2000" dirty="0">
                <a:solidFill>
                  <a:srgbClr val="FFFF00"/>
                </a:solidFill>
              </a:rPr>
              <a:t>made heavier to allow a greater string tension.</a:t>
            </a:r>
          </a:p>
          <a:p>
            <a:endParaRPr lang="en-US" sz="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chinrest </a:t>
            </a:r>
            <a:r>
              <a:rPr lang="en-US" sz="2000" dirty="0">
                <a:solidFill>
                  <a:srgbClr val="FFFF00"/>
                </a:solidFill>
              </a:rPr>
              <a:t>was invented in the early 19th </a:t>
            </a:r>
            <a:r>
              <a:rPr lang="en-US" sz="2000" dirty="0" smtClean="0">
                <a:solidFill>
                  <a:srgbClr val="FFFF00"/>
                </a:solidFill>
              </a:rPr>
              <a:t>century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7729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400" b="1" dirty="0" smtClean="0">
                <a:solidFill>
                  <a:srgbClr val="FFFF00"/>
                </a:solidFill>
              </a:rPr>
              <a:t>The Baroque violin is VERY different from the modern violin.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Most all Baroque period violins have been modified: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8" y="4989493"/>
            <a:ext cx="874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Antonio Stradivari  </a:t>
            </a:r>
            <a:r>
              <a:rPr lang="en-US" sz="2800" b="1" dirty="0" smtClean="0">
                <a:solidFill>
                  <a:srgbClr val="0070C0"/>
                </a:solidFill>
              </a:rPr>
              <a:t>made </a:t>
            </a:r>
            <a:r>
              <a:rPr lang="en-US" sz="2800" b="1" dirty="0">
                <a:solidFill>
                  <a:srgbClr val="0070C0"/>
                </a:solidFill>
              </a:rPr>
              <a:t>1,000 to </a:t>
            </a:r>
            <a:r>
              <a:rPr lang="en-US" sz="2800" b="1" dirty="0" smtClean="0">
                <a:solidFill>
                  <a:srgbClr val="0070C0"/>
                </a:solidFill>
              </a:rPr>
              <a:t>1,100 instruments. 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650 </a:t>
            </a:r>
            <a:r>
              <a:rPr lang="en-US" sz="2800" b="1" dirty="0">
                <a:solidFill>
                  <a:srgbClr val="0070C0"/>
                </a:solidFill>
              </a:rPr>
              <a:t>of these instruments survive including 450 to 512 violins.</a:t>
            </a:r>
          </a:p>
        </p:txBody>
      </p:sp>
    </p:spTree>
    <p:extLst>
      <p:ext uri="{BB962C8B-B14F-4D97-AF65-F5344CB8AC3E}">
        <p14:creationId xmlns:p14="http://schemas.microsoft.com/office/powerpoint/2010/main" val="15287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199" y="152400"/>
            <a:ext cx="8229600" cy="609600"/>
          </a:xfrm>
        </p:spPr>
        <p:txBody>
          <a:bodyPr/>
          <a:lstStyle/>
          <a:p>
            <a:r>
              <a:rPr lang="en-US" b="1" cap="none" dirty="0" smtClean="0"/>
              <a:t>Provenance of the Piano</a:t>
            </a:r>
            <a:endParaRPr lang="en-US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04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Piano is derived from the  cimbalom -  central European folk instrument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70C0"/>
                </a:solidFill>
              </a:rPr>
              <a:t>Bartolemo</a:t>
            </a:r>
            <a:r>
              <a:rPr lang="en-US" sz="2000" dirty="0" smtClean="0">
                <a:solidFill>
                  <a:srgbClr val="0070C0"/>
                </a:solidFill>
              </a:rPr>
              <a:t> Cristofori – an inventor in the Florence workshop of the Medici  - set  out </a:t>
            </a:r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o “fix” the harpsicord.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679"/>
            <a:ext cx="3868501" cy="3527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50919"/>
            <a:ext cx="5303831" cy="34970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9400" y="1711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143000"/>
            <a:ext cx="8153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3,500 </a:t>
            </a:r>
            <a:r>
              <a:rPr lang="en-US" sz="2000" b="1" dirty="0">
                <a:solidFill>
                  <a:srgbClr val="FFFF00"/>
                </a:solidFill>
              </a:rPr>
              <a:t>BCE </a:t>
            </a:r>
            <a:r>
              <a:rPr lang="en-US" sz="2000" b="1" dirty="0" smtClean="0">
                <a:solidFill>
                  <a:srgbClr val="FFFF00"/>
                </a:solidFill>
              </a:rPr>
              <a:t>– an  </a:t>
            </a:r>
            <a:r>
              <a:rPr lang="en-US" sz="2000" b="1" dirty="0">
                <a:solidFill>
                  <a:srgbClr val="FFFF00"/>
                </a:solidFill>
              </a:rPr>
              <a:t>Assyrian bas-relief </a:t>
            </a:r>
            <a:r>
              <a:rPr lang="en-US" sz="2000" b="1" dirty="0" smtClean="0">
                <a:solidFill>
                  <a:srgbClr val="FFFF00"/>
                </a:solidFill>
              </a:rPr>
              <a:t> on a temple in </a:t>
            </a:r>
            <a:r>
              <a:rPr lang="en-US" sz="2000" b="1" dirty="0" err="1">
                <a:solidFill>
                  <a:srgbClr val="FFFF00"/>
                </a:solidFill>
              </a:rPr>
              <a:t>Kyindjuk</a:t>
            </a:r>
            <a:r>
              <a:rPr lang="en-US" sz="2000" b="1" dirty="0">
                <a:solidFill>
                  <a:srgbClr val="FFFF00"/>
                </a:solidFill>
              </a:rPr>
              <a:t> depicts a struck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chorophone</a:t>
            </a:r>
            <a:r>
              <a:rPr lang="en-US" sz="2000" b="1" dirty="0" smtClean="0">
                <a:solidFill>
                  <a:srgbClr val="FFFF00"/>
                </a:solidFill>
              </a:rPr>
              <a:t> –  </a:t>
            </a:r>
            <a:r>
              <a:rPr lang="en-US" sz="2000" b="1" dirty="0">
                <a:solidFill>
                  <a:srgbClr val="FFFF00"/>
                </a:solidFill>
              </a:rPr>
              <a:t>a dulcimer</a:t>
            </a:r>
            <a:r>
              <a:rPr lang="en-US" sz="2000" b="1" dirty="0" smtClean="0">
                <a:solidFill>
                  <a:srgbClr val="FFFF00"/>
                </a:solidFill>
              </a:rPr>
              <a:t>.   </a:t>
            </a:r>
            <a:r>
              <a:rPr lang="en-US" sz="2000" b="1" dirty="0">
                <a:solidFill>
                  <a:srgbClr val="FFFF00"/>
                </a:solidFill>
              </a:rPr>
              <a:t>Versions the instrument with different names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appear </a:t>
            </a:r>
            <a:r>
              <a:rPr lang="en-US" sz="2000" b="1" dirty="0">
                <a:solidFill>
                  <a:srgbClr val="FFFF00"/>
                </a:solidFill>
              </a:rPr>
              <a:t>around </a:t>
            </a:r>
            <a:r>
              <a:rPr lang="en-US" sz="2000" b="1" dirty="0" smtClean="0">
                <a:solidFill>
                  <a:srgbClr val="FFFF00"/>
                </a:solidFill>
              </a:rPr>
              <a:t>the Mediterranean and  throughout Asia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852986"/>
            <a:ext cx="707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View and hear </a:t>
            </a:r>
            <a:r>
              <a:rPr lang="en-US" sz="2400" dirty="0" smtClean="0">
                <a:hlinkClick r:id="rId4"/>
              </a:rPr>
              <a:t>Paganini’s </a:t>
            </a:r>
            <a:r>
              <a:rPr lang="en-US" sz="2400" dirty="0">
                <a:hlinkClick r:id="rId4"/>
              </a:rPr>
              <a:t>Caprice #24 </a:t>
            </a:r>
            <a:r>
              <a:rPr lang="en-US" sz="2400" dirty="0" smtClean="0">
                <a:hlinkClick r:id="rId4"/>
              </a:rPr>
              <a:t>played on a </a:t>
            </a:r>
            <a:r>
              <a:rPr lang="en-US" sz="2400" dirty="0" smtClean="0">
                <a:hlinkClick r:id="rId4"/>
              </a:rPr>
              <a:t>cimbalom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5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2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b="1" cap="none" dirty="0" smtClean="0"/>
              <a:t>Provenance of the Piano</a:t>
            </a:r>
            <a:endParaRPr lang="en-US" b="1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72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1711  -  Three  pianos had been built.  </a:t>
            </a:r>
            <a:r>
              <a:rPr lang="en-US" sz="2400" b="1" dirty="0">
                <a:solidFill>
                  <a:srgbClr val="FFFF00"/>
                </a:solidFill>
              </a:rPr>
              <a:t>One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was given to </a:t>
            </a:r>
            <a:r>
              <a:rPr lang="en-US" sz="2400" b="1" dirty="0">
                <a:solidFill>
                  <a:srgbClr val="FFFF00"/>
                </a:solidFill>
              </a:rPr>
              <a:t>Cardinal </a:t>
            </a:r>
            <a:r>
              <a:rPr lang="en-US" sz="2400" b="1" dirty="0" err="1">
                <a:solidFill>
                  <a:srgbClr val="FFFF00"/>
                </a:solidFill>
              </a:rPr>
              <a:t>Ottoboni</a:t>
            </a:r>
            <a:r>
              <a:rPr lang="en-US" sz="2400" b="1" dirty="0">
                <a:solidFill>
                  <a:srgbClr val="FFFF00"/>
                </a:solidFill>
              </a:rPr>
              <a:t> in Rome, </a:t>
            </a:r>
            <a:r>
              <a:rPr lang="en-US" sz="2400" b="1" dirty="0" smtClean="0">
                <a:solidFill>
                  <a:srgbClr val="FFFF00"/>
                </a:solidFill>
              </a:rPr>
              <a:t>two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were sold </a:t>
            </a:r>
            <a:r>
              <a:rPr lang="en-US" sz="2400" b="1" dirty="0">
                <a:solidFill>
                  <a:srgbClr val="FFFF00"/>
                </a:solidFill>
              </a:rPr>
              <a:t>in Florence.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505200"/>
            <a:ext cx="564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</a:rPr>
              <a:t>Arpicembalo</a:t>
            </a:r>
            <a:r>
              <a:rPr lang="en-US" sz="2400" dirty="0">
                <a:solidFill>
                  <a:srgbClr val="FFFF00"/>
                </a:solidFill>
              </a:rPr>
              <a:t>", </a:t>
            </a:r>
            <a:r>
              <a:rPr lang="en-US" sz="2400" dirty="0" smtClean="0">
                <a:solidFill>
                  <a:srgbClr val="FFFF00"/>
                </a:solidFill>
              </a:rPr>
              <a:t>translates </a:t>
            </a:r>
            <a:r>
              <a:rPr lang="en-US" sz="2400" dirty="0" err="1" smtClean="0">
                <a:solidFill>
                  <a:srgbClr val="FFFF00"/>
                </a:solidFill>
              </a:rPr>
              <a:t>to"harp</a:t>
            </a:r>
            <a:r>
              <a:rPr lang="en-US" sz="2400" dirty="0" smtClean="0">
                <a:solidFill>
                  <a:srgbClr val="FFFF00"/>
                </a:solidFill>
              </a:rPr>
              <a:t>-harpsichord“.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his term was </a:t>
            </a:r>
            <a:r>
              <a:rPr lang="en-US" sz="2400" dirty="0">
                <a:solidFill>
                  <a:srgbClr val="FFFF00"/>
                </a:solidFill>
              </a:rPr>
              <a:t>not </a:t>
            </a:r>
            <a:r>
              <a:rPr lang="en-US" sz="2400" dirty="0" smtClean="0">
                <a:solidFill>
                  <a:srgbClr val="FFFF00"/>
                </a:solidFill>
              </a:rPr>
              <a:t>in general use during  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Cristofori's</a:t>
            </a:r>
            <a:r>
              <a:rPr lang="en-US" sz="2400" dirty="0" smtClean="0">
                <a:solidFill>
                  <a:srgbClr val="FFFF00"/>
                </a:solidFill>
              </a:rPr>
              <a:t> life.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838200"/>
            <a:ext cx="5428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1700 – the Medici inventory of their property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describes the </a:t>
            </a:r>
            <a:r>
              <a:rPr lang="en-US" sz="2400" dirty="0" err="1" smtClean="0">
                <a:solidFill>
                  <a:srgbClr val="FFFF00"/>
                </a:solidFill>
              </a:rPr>
              <a:t>paino</a:t>
            </a:r>
            <a:r>
              <a:rPr lang="en-US" sz="2400" dirty="0" smtClean="0">
                <a:solidFill>
                  <a:srgbClr val="FFFF00"/>
                </a:solidFill>
              </a:rPr>
              <a:t> in detail: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“</a:t>
            </a:r>
            <a:r>
              <a:rPr lang="en-US" sz="2400" b="1" i="1" dirty="0" smtClean="0">
                <a:solidFill>
                  <a:srgbClr val="0070C0"/>
                </a:solidFill>
              </a:rPr>
              <a:t>An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Arpicembalo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by Bartolomeo </a:t>
            </a:r>
            <a:r>
              <a:rPr lang="en-US" sz="2400" b="1" i="1" dirty="0" err="1">
                <a:solidFill>
                  <a:srgbClr val="0070C0"/>
                </a:solidFill>
              </a:rPr>
              <a:t>Cristofori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of </a:t>
            </a:r>
            <a:r>
              <a:rPr lang="en-US" sz="2400" b="1" i="1" dirty="0">
                <a:solidFill>
                  <a:srgbClr val="0070C0"/>
                </a:solidFill>
              </a:rPr>
              <a:t>new invention that </a:t>
            </a:r>
            <a:r>
              <a:rPr lang="en-US" sz="2400" b="1" i="1" dirty="0" smtClean="0">
                <a:solidFill>
                  <a:srgbClr val="0070C0"/>
                </a:solidFill>
              </a:rPr>
              <a:t>produces soft and 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loud</a:t>
            </a:r>
            <a:r>
              <a:rPr lang="en-US" sz="2400" b="1" i="1" dirty="0">
                <a:solidFill>
                  <a:srgbClr val="0070C0"/>
                </a:solidFill>
              </a:rPr>
              <a:t>, with two sets of strings at unison 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pitch</a:t>
            </a:r>
            <a:r>
              <a:rPr lang="en-US" sz="2400" b="1" i="1" dirty="0">
                <a:solidFill>
                  <a:srgbClr val="0070C0"/>
                </a:solidFill>
              </a:rPr>
              <a:t>, with </a:t>
            </a:r>
            <a:r>
              <a:rPr lang="en-US" sz="2400" b="1" i="1" dirty="0" smtClean="0">
                <a:solidFill>
                  <a:srgbClr val="0070C0"/>
                </a:solidFill>
              </a:rPr>
              <a:t>soundboard </a:t>
            </a:r>
            <a:r>
              <a:rPr lang="en-US" sz="2400" b="1" i="1" dirty="0">
                <a:solidFill>
                  <a:srgbClr val="0070C0"/>
                </a:solidFill>
              </a:rPr>
              <a:t>of </a:t>
            </a:r>
            <a:r>
              <a:rPr lang="en-US" sz="2400" b="1" i="1" dirty="0" smtClean="0">
                <a:solidFill>
                  <a:srgbClr val="0070C0"/>
                </a:solidFill>
              </a:rPr>
              <a:t>cypress</a:t>
            </a:r>
            <a:r>
              <a:rPr lang="en-US" sz="2400" b="1" dirty="0" smtClean="0">
                <a:solidFill>
                  <a:srgbClr val="0070C0"/>
                </a:solidFill>
              </a:rPr>
              <a:t>..."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0" y="1290947"/>
            <a:ext cx="3471650" cy="48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0"/>
            <a:ext cx="5455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1600 – </a:t>
            </a:r>
            <a:r>
              <a:rPr lang="en-US" sz="2400" b="1" dirty="0" err="1" smtClean="0">
                <a:solidFill>
                  <a:srgbClr val="FFFF00"/>
                </a:solidFill>
              </a:rPr>
              <a:t>Peri</a:t>
            </a:r>
            <a:r>
              <a:rPr lang="en-US" sz="2400" b="1" dirty="0" smtClean="0">
                <a:solidFill>
                  <a:srgbClr val="FFFF00"/>
                </a:solidFill>
              </a:rPr>
              <a:t> writes the opera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Euridice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This is the earliest surviving operatic score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/>
              <a:t>Opera </a:t>
            </a:r>
            <a:br>
              <a:rPr lang="en-US" b="1" cap="none" dirty="0"/>
            </a:br>
            <a:r>
              <a:rPr lang="en-US" b="1" cap="none" dirty="0" smtClean="0"/>
              <a:t>The Beginning </a:t>
            </a:r>
            <a:r>
              <a:rPr lang="en-US" b="1" cap="none" dirty="0"/>
              <a:t>of the Baroque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31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1598  -  Jacopo </a:t>
            </a:r>
            <a:r>
              <a:rPr lang="en-US" sz="2400" dirty="0">
                <a:solidFill>
                  <a:srgbClr val="FFFF00"/>
                </a:solidFill>
              </a:rPr>
              <a:t>Peri produces </a:t>
            </a:r>
            <a:r>
              <a:rPr lang="en-US" sz="2400" i="1" dirty="0">
                <a:solidFill>
                  <a:srgbClr val="FFFF00"/>
                </a:solidFill>
              </a:rPr>
              <a:t>Dafne </a:t>
            </a:r>
            <a:r>
              <a:rPr lang="en-US" sz="2400" dirty="0">
                <a:solidFill>
                  <a:srgbClr val="FFFF00"/>
                </a:solidFill>
              </a:rPr>
              <a:t>in Florence Italy</a:t>
            </a:r>
            <a:r>
              <a:rPr lang="en-US" sz="2400" dirty="0" smtClean="0">
                <a:solidFill>
                  <a:srgbClr val="FFFF00"/>
                </a:solidFill>
              </a:rPr>
              <a:t>.  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inspired by  Camerata de' Bardi   - an elite circle of literate </a:t>
            </a:r>
            <a:r>
              <a:rPr lang="en-US" sz="2400" i="1" dirty="0" smtClean="0">
                <a:solidFill>
                  <a:srgbClr val="FFFF00"/>
                </a:solidFill>
              </a:rPr>
              <a:t>Florentines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887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b="1" i="1" dirty="0" err="1" smtClean="0">
                <a:solidFill>
                  <a:srgbClr val="FFFF00"/>
                </a:solidFill>
              </a:rPr>
              <a:t>Dafne</a:t>
            </a:r>
            <a:r>
              <a:rPr lang="en-US" sz="2200" b="1" i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 sought to </a:t>
            </a:r>
            <a:r>
              <a:rPr lang="en-US" sz="2200" b="1" dirty="0">
                <a:solidFill>
                  <a:srgbClr val="FFFF00"/>
                </a:solidFill>
              </a:rPr>
              <a:t>restore Greek </a:t>
            </a:r>
            <a:r>
              <a:rPr lang="en-US" sz="2200" b="1" dirty="0" smtClean="0">
                <a:solidFill>
                  <a:srgbClr val="FFFF00"/>
                </a:solidFill>
              </a:rPr>
              <a:t>drama.  The Greek </a:t>
            </a:r>
            <a:r>
              <a:rPr lang="en-US" sz="2200" b="1" dirty="0">
                <a:solidFill>
                  <a:srgbClr val="FFFF00"/>
                </a:solidFill>
              </a:rPr>
              <a:t>Chorus sung their parts.  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r>
              <a:rPr lang="en-US" sz="2200" b="1" i="1" dirty="0" smtClean="0">
                <a:solidFill>
                  <a:srgbClr val="FFFF00"/>
                </a:solidFill>
              </a:rPr>
              <a:t>The </a:t>
            </a:r>
            <a:r>
              <a:rPr lang="en-US" sz="2200" b="1" i="1" dirty="0">
                <a:solidFill>
                  <a:srgbClr val="FFFF00"/>
                </a:solidFill>
              </a:rPr>
              <a:t>Camerata were convinced that </a:t>
            </a:r>
            <a:r>
              <a:rPr lang="en-US" sz="2200" b="1" i="1" dirty="0" smtClean="0">
                <a:solidFill>
                  <a:srgbClr val="FFFF00"/>
                </a:solidFill>
              </a:rPr>
              <a:t>all </a:t>
            </a:r>
            <a:r>
              <a:rPr lang="en-US" sz="2200" b="1" i="1" dirty="0">
                <a:solidFill>
                  <a:srgbClr val="FFFF00"/>
                </a:solidFill>
              </a:rPr>
              <a:t>roles in a </a:t>
            </a:r>
            <a:r>
              <a:rPr lang="en-US" sz="2200" b="1" i="1" dirty="0" smtClean="0">
                <a:solidFill>
                  <a:srgbClr val="FFFF00"/>
                </a:solidFill>
              </a:rPr>
              <a:t>Greek </a:t>
            </a:r>
            <a:r>
              <a:rPr lang="en-US" sz="2200" b="1" i="1" dirty="0">
                <a:solidFill>
                  <a:srgbClr val="FFFF00"/>
                </a:solidFill>
              </a:rPr>
              <a:t>drama had been sung.   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537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1607 </a:t>
            </a:r>
            <a:r>
              <a:rPr lang="en-US" sz="2400" b="1" dirty="0">
                <a:solidFill>
                  <a:srgbClr val="FFFF00"/>
                </a:solidFill>
              </a:rPr>
              <a:t>-  Claudio Monteverdi </a:t>
            </a:r>
            <a:r>
              <a:rPr lang="en-US" sz="2400" b="1" dirty="0" smtClean="0">
                <a:solidFill>
                  <a:srgbClr val="FFFF00"/>
                </a:solidFill>
              </a:rPr>
              <a:t>writes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L’Orfeo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i="1" dirty="0">
                <a:solidFill>
                  <a:srgbClr val="FFFF00"/>
                </a:solidFill>
              </a:rPr>
              <a:t>L’Orfeo </a:t>
            </a:r>
            <a:r>
              <a:rPr lang="en-US" sz="2400" b="1" i="1" dirty="0" smtClean="0">
                <a:solidFill>
                  <a:srgbClr val="FFFF00"/>
                </a:solidFill>
              </a:rPr>
              <a:t> has remained in the active opera repertoire since its initial performance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4340"/>
            <a:ext cx="2828572" cy="34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410200"/>
            <a:ext cx="5169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hlinkClick r:id="rId4"/>
              </a:rPr>
              <a:t>L’Orfeo</a:t>
            </a:r>
            <a:r>
              <a:rPr lang="en-US" sz="2400" b="1" i="1" dirty="0" smtClean="0">
                <a:solidFill>
                  <a:srgbClr val="0070C0"/>
                </a:solidFill>
                <a:hlinkClick r:id="rId4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with  the musical </a:t>
            </a:r>
            <a:r>
              <a:rPr lang="en-US" sz="2400" b="1" i="1" dirty="0">
                <a:solidFill>
                  <a:srgbClr val="0070C0"/>
                </a:solidFill>
              </a:rPr>
              <a:t>score (1h 48m) </a:t>
            </a:r>
            <a:endParaRPr lang="en-US" sz="24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Horizon">
  <a:themeElements>
    <a:clrScheme name="Custom 9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70C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1684</Words>
  <Application>Microsoft Office PowerPoint</Application>
  <PresentationFormat>On-screen Show (4:3)</PresentationFormat>
  <Paragraphs>258</Paragraphs>
  <Slides>25</Slides>
  <Notes>5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Horizon</vt:lpstr>
      <vt:lpstr>PowerPoint Presentation</vt:lpstr>
      <vt:lpstr>Jules Flying High</vt:lpstr>
      <vt:lpstr>Cultural Context of the Baroque</vt:lpstr>
      <vt:lpstr>Baroque Achievements in Music</vt:lpstr>
      <vt:lpstr>Provenance of the Violin</vt:lpstr>
      <vt:lpstr>Violin Facts</vt:lpstr>
      <vt:lpstr>Provenance of the Piano</vt:lpstr>
      <vt:lpstr>Provenance of the Piano</vt:lpstr>
      <vt:lpstr>Opera  The Beginning of the Baroque</vt:lpstr>
      <vt:lpstr>Opera Marks the Beginning of the Baroque</vt:lpstr>
      <vt:lpstr>Opera as a Blood Sport</vt:lpstr>
      <vt:lpstr>Counterpoint</vt:lpstr>
      <vt:lpstr>What is a Fugue?</vt:lpstr>
      <vt:lpstr>The Fugue</vt:lpstr>
      <vt:lpstr>The essence of a fugue</vt:lpstr>
      <vt:lpstr>Elements often found in a fugue</vt:lpstr>
      <vt:lpstr>Defining Elements of the Fugue</vt:lpstr>
      <vt:lpstr>The Twinkle Fugue</vt:lpstr>
      <vt:lpstr> A Sample Fugal Structure</vt:lpstr>
      <vt:lpstr>Fugues by the Masters </vt:lpstr>
      <vt:lpstr>Concerto Grosso Structure</vt:lpstr>
      <vt:lpstr>Corelli’s Concertino &amp; Ripieno</vt:lpstr>
      <vt:lpstr>Listening Guide Corelli Op. 6 No. 2  F Major</vt:lpstr>
      <vt:lpstr>Listening Guide Corelli Op. 6 No. 2  F Major</vt:lpstr>
      <vt:lpstr>The Baroque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Troxler</dc:creator>
  <cp:lastModifiedBy>Bill Troxler</cp:lastModifiedBy>
  <cp:revision>32</cp:revision>
  <dcterms:created xsi:type="dcterms:W3CDTF">2016-06-20T22:28:26Z</dcterms:created>
  <dcterms:modified xsi:type="dcterms:W3CDTF">2017-06-22T16:48:21Z</dcterms:modified>
</cp:coreProperties>
</file>